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notesMasterIdLst>
    <p:notesMasterId r:id="rId19"/>
  </p:notesMasterIdLst>
  <p:sldIdLst>
    <p:sldId id="256" r:id="rId3"/>
    <p:sldId id="257" r:id="rId4"/>
    <p:sldId id="258" r:id="rId5"/>
    <p:sldId id="280" r:id="rId6"/>
    <p:sldId id="279" r:id="rId7"/>
    <p:sldId id="259" r:id="rId8"/>
    <p:sldId id="260" r:id="rId9"/>
    <p:sldId id="261" r:id="rId10"/>
    <p:sldId id="273" r:id="rId11"/>
    <p:sldId id="274" r:id="rId12"/>
    <p:sldId id="275" r:id="rId13"/>
    <p:sldId id="277" r:id="rId14"/>
    <p:sldId id="276" r:id="rId15"/>
    <p:sldId id="278" r:id="rId16"/>
    <p:sldId id="281" r:id="rId17"/>
    <p:sldId id="28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494" autoAdjust="0"/>
  </p:normalViewPr>
  <p:slideViewPr>
    <p:cSldViewPr snapToGrid="0" showGuides="1">
      <p:cViewPr varScale="1">
        <p:scale>
          <a:sx n="65" d="100"/>
          <a:sy n="65" d="100"/>
        </p:scale>
        <p:origin x="1286" y="58"/>
      </p:cViewPr>
      <p:guideLst>
        <p:guide orient="horz" pos="2160"/>
        <p:guide pos="3840"/>
      </p:guideLst>
    </p:cSldViewPr>
  </p:slideViewPr>
  <p:notesTextViewPr>
    <p:cViewPr>
      <p:scale>
        <a:sx n="3" d="2"/>
        <a:sy n="3" d="2"/>
      </p:scale>
      <p:origin x="0" y="0"/>
    </p:cViewPr>
  </p:notesTextViewPr>
  <p:notesViewPr>
    <p:cSldViewPr snapToGrid="0" showGuides="1">
      <p:cViewPr varScale="1">
        <p:scale>
          <a:sx n="82" d="100"/>
          <a:sy n="82" d="100"/>
        </p:scale>
        <p:origin x="387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5329FD-79DC-4E47-9487-3644548688BD}"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8E8AF-78E0-416D-99C4-CB28DD519D61}" type="slidenum">
              <a:rPr lang="en-US" smtClean="0"/>
              <a:t>‹#›</a:t>
            </a:fld>
            <a:endParaRPr lang="en-US"/>
          </a:p>
        </p:txBody>
      </p:sp>
    </p:spTree>
    <p:extLst>
      <p:ext uri="{BB962C8B-B14F-4D97-AF65-F5344CB8AC3E}">
        <p14:creationId xmlns:p14="http://schemas.microsoft.com/office/powerpoint/2010/main" val="125657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a:t>
            </a:r>
          </a:p>
        </p:txBody>
      </p:sp>
      <p:sp>
        <p:nvSpPr>
          <p:cNvPr id="4" name="Slide Number Placeholder 3"/>
          <p:cNvSpPr>
            <a:spLocks noGrp="1"/>
          </p:cNvSpPr>
          <p:nvPr>
            <p:ph type="sldNum" sz="quarter" idx="5"/>
          </p:nvPr>
        </p:nvSpPr>
        <p:spPr/>
        <p:txBody>
          <a:bodyPr/>
          <a:lstStyle/>
          <a:p>
            <a:fld id="{EF78E8AF-78E0-416D-99C4-CB28DD519D61}" type="slidenum">
              <a:rPr lang="en-US" smtClean="0"/>
              <a:t>1</a:t>
            </a:fld>
            <a:endParaRPr lang="en-US"/>
          </a:p>
        </p:txBody>
      </p:sp>
    </p:spTree>
    <p:extLst>
      <p:ext uri="{BB962C8B-B14F-4D97-AF65-F5344CB8AC3E}">
        <p14:creationId xmlns:p14="http://schemas.microsoft.com/office/powerpoint/2010/main" val="2487597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228600" indent="-228600">
              <a:buAutoNum type="arabicPeriod"/>
            </a:pPr>
            <a:r>
              <a:rPr lang="en-US" dirty="0"/>
              <a:t>Second, I compared and added site-related variables. </a:t>
            </a:r>
          </a:p>
          <a:p>
            <a:pPr marL="685800" lvl="1" indent="-228600">
              <a:buAutoNum type="arabicPeriod"/>
            </a:pPr>
            <a:r>
              <a:rPr lang="en-US" dirty="0"/>
              <a:t>Here I compared raw topographic variables (or their respective applicable forms), Stand identity (accounting for stand effects without explicitly quantifying variables), a </a:t>
            </a:r>
            <a:r>
              <a:rPr lang="en-US" dirty="0" err="1"/>
              <a:t>heatload</a:t>
            </a:r>
            <a:r>
              <a:rPr lang="en-US" dirty="0"/>
              <a:t> variable which is derived from slope, aspect, and elevation, and site index (calculated for each cluster). </a:t>
            </a:r>
          </a:p>
        </p:txBody>
      </p:sp>
      <p:sp>
        <p:nvSpPr>
          <p:cNvPr id="4" name="Slide Number Placeholder 3"/>
          <p:cNvSpPr>
            <a:spLocks noGrp="1"/>
          </p:cNvSpPr>
          <p:nvPr>
            <p:ph type="sldNum" sz="quarter" idx="5"/>
          </p:nvPr>
        </p:nvSpPr>
        <p:spPr/>
        <p:txBody>
          <a:bodyPr/>
          <a:lstStyle/>
          <a:p>
            <a:fld id="{32147E45-C041-4A33-AE7A-5C947C8D34B3}" type="slidenum">
              <a:rPr lang="en-US" smtClean="0"/>
              <a:t>10</a:t>
            </a:fld>
            <a:endParaRPr lang="en-US"/>
          </a:p>
        </p:txBody>
      </p:sp>
    </p:spTree>
    <p:extLst>
      <p:ext uri="{BB962C8B-B14F-4D97-AF65-F5344CB8AC3E}">
        <p14:creationId xmlns:p14="http://schemas.microsoft.com/office/powerpoint/2010/main" val="3392813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Lastly, I evaluated competition variables in their subgroups – individual tree variables, as well as plot-level variables</a:t>
            </a:r>
          </a:p>
          <a:p>
            <a:pPr marL="685800" lvl="1" indent="-228600">
              <a:buAutoNum type="arabicPeriod"/>
            </a:pPr>
            <a:r>
              <a:rPr lang="en-US" dirty="0"/>
              <a:t>This is actually where I’m at in this process. I’ll share some of my progress in a minute. </a:t>
            </a:r>
          </a:p>
        </p:txBody>
      </p:sp>
      <p:sp>
        <p:nvSpPr>
          <p:cNvPr id="4" name="Slide Number Placeholder 3"/>
          <p:cNvSpPr>
            <a:spLocks noGrp="1"/>
          </p:cNvSpPr>
          <p:nvPr>
            <p:ph type="sldNum" sz="quarter" idx="5"/>
          </p:nvPr>
        </p:nvSpPr>
        <p:spPr/>
        <p:txBody>
          <a:bodyPr/>
          <a:lstStyle/>
          <a:p>
            <a:fld id="{32147E45-C041-4A33-AE7A-5C947C8D34B3}" type="slidenum">
              <a:rPr lang="en-US" smtClean="0"/>
              <a:t>11</a:t>
            </a:fld>
            <a:endParaRPr lang="en-US"/>
          </a:p>
        </p:txBody>
      </p:sp>
    </p:spTree>
    <p:extLst>
      <p:ext uri="{BB962C8B-B14F-4D97-AF65-F5344CB8AC3E}">
        <p14:creationId xmlns:p14="http://schemas.microsoft.com/office/powerpoint/2010/main" val="265432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look at the addition of species mixing variables, however, I should share with you how species-mixing is measured..</a:t>
            </a:r>
          </a:p>
          <a:p>
            <a:pPr marL="228600" indent="-228600">
              <a:buAutoNum type="arabicPeriod"/>
            </a:pPr>
            <a:r>
              <a:rPr lang="en-US" dirty="0"/>
              <a:t>The first option that I’m considering is relatively simple: a ratio of the basal area of larch trees to all trees within a cluster. That is, a relative abundance of larch. If this number is high (between 0 and 1), then that means there is not much mixing of attributes. This parallels methodology used in other studies. </a:t>
            </a:r>
          </a:p>
          <a:p>
            <a:pPr marL="228600" indent="-228600">
              <a:buAutoNum type="arabicPeriod"/>
            </a:pPr>
            <a:r>
              <a:rPr lang="en-US" dirty="0"/>
              <a:t>The second method I’m looking at is the relative abundance of species by basal area, but weighted by a species’ shade tolerance. This one definitely gets after my hypotheses a bit more. The species-specific shade tolerance is derived from </a:t>
            </a:r>
            <a:r>
              <a:rPr lang="en-US" dirty="0" err="1"/>
              <a:t>Lienard’s</a:t>
            </a:r>
            <a:r>
              <a:rPr lang="en-US" dirty="0"/>
              <a:t> (2015) Shade tolerance index, which identified the shade tolerance of most north American species. In this case, then, the metric is weighted by the relative shade tolerance of the plot, however, I’m using 1-the shade tolerance index of a tree so that the metric is between 0 and 1, making it similar to the relative abundance of larch above. So if the number is high (again, between 0 and 1), then the relative abundance of shade in-tolerant species is high. If the number is low, then the relative abundance of shade tolerant species is higher. </a:t>
            </a:r>
          </a:p>
          <a:p>
            <a:pPr marL="228600" indent="-228600">
              <a:buAutoNum type="arabicPeriod"/>
            </a:pPr>
            <a:r>
              <a:rPr lang="en-US" dirty="0"/>
              <a:t>On the right are the shade tolerance values of each species. </a:t>
            </a:r>
          </a:p>
        </p:txBody>
      </p:sp>
      <p:sp>
        <p:nvSpPr>
          <p:cNvPr id="4" name="Slide Number Placeholder 3"/>
          <p:cNvSpPr>
            <a:spLocks noGrp="1"/>
          </p:cNvSpPr>
          <p:nvPr>
            <p:ph type="sldNum" sz="quarter" idx="5"/>
          </p:nvPr>
        </p:nvSpPr>
        <p:spPr/>
        <p:txBody>
          <a:bodyPr/>
          <a:lstStyle/>
          <a:p>
            <a:fld id="{32147E45-C041-4A33-AE7A-5C947C8D34B3}" type="slidenum">
              <a:rPr lang="en-US" smtClean="0"/>
              <a:t>12</a:t>
            </a:fld>
            <a:endParaRPr lang="en-US"/>
          </a:p>
        </p:txBody>
      </p:sp>
    </p:spTree>
    <p:extLst>
      <p:ext uri="{BB962C8B-B14F-4D97-AF65-F5344CB8AC3E}">
        <p14:creationId xmlns:p14="http://schemas.microsoft.com/office/powerpoint/2010/main" val="3295605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after selecting a solid base-model, then I add and compare the species-mix variables and see if and how they change the predictive accuracy. </a:t>
            </a:r>
          </a:p>
          <a:p>
            <a:pPr marL="228600" indent="-228600">
              <a:buAutoNum type="arabicPeriod"/>
            </a:pPr>
            <a:r>
              <a:rPr lang="en-US" dirty="0"/>
              <a:t>One important caveat, is that there is nesting in the data structure that I have not accounted for. For example:</a:t>
            </a:r>
          </a:p>
          <a:p>
            <a:pPr marL="685800" lvl="1" indent="-228600">
              <a:buAutoNum type="arabicPeriod"/>
            </a:pPr>
            <a:r>
              <a:rPr lang="en-US" dirty="0"/>
              <a:t>Individual trees are repeatedly measured over time – so there might be an effect at the individual tree level that we have not</a:t>
            </a:r>
          </a:p>
          <a:p>
            <a:pPr marL="685800" lvl="1" indent="-228600">
              <a:buAutoNum type="arabicPeriod"/>
            </a:pPr>
            <a:r>
              <a:rPr lang="en-US" dirty="0"/>
              <a:t>There also may be a similar effect at the plot level. </a:t>
            </a:r>
          </a:p>
          <a:p>
            <a:pPr marL="228600" lvl="0" indent="-228600">
              <a:buAutoNum type="arabicPeriod"/>
            </a:pPr>
            <a:r>
              <a:rPr lang="en-US" dirty="0"/>
              <a:t>The solution then, is to account for these effects with random effects variables through a mixed-modelling approach. </a:t>
            </a:r>
          </a:p>
          <a:p>
            <a:pPr marL="685800" lvl="1" indent="-228600">
              <a:buAutoNum type="arabicPeriod"/>
            </a:pPr>
            <a:r>
              <a:rPr lang="en-US" dirty="0"/>
              <a:t>The next stage in my modeling strategy is to introduce random effects into the model at the tree and plot-levels. </a:t>
            </a:r>
          </a:p>
          <a:p>
            <a:pPr marL="685800" lvl="1" indent="-228600">
              <a:buAutoNum type="arabicPeriod"/>
            </a:pPr>
            <a:r>
              <a:rPr lang="en-US" dirty="0"/>
              <a:t>But first, I’m working through the overall selection process without random effects</a:t>
            </a:r>
          </a:p>
          <a:p>
            <a:pPr marL="685800" lvl="1" indent="-228600">
              <a:buAutoNum type="arabicPeriod"/>
            </a:pPr>
            <a:r>
              <a:rPr lang="en-US" dirty="0"/>
              <a:t>I haven’t gotten there yet, but here are some of my results thus far. </a:t>
            </a:r>
          </a:p>
        </p:txBody>
      </p:sp>
      <p:sp>
        <p:nvSpPr>
          <p:cNvPr id="4" name="Slide Number Placeholder 3"/>
          <p:cNvSpPr>
            <a:spLocks noGrp="1"/>
          </p:cNvSpPr>
          <p:nvPr>
            <p:ph type="sldNum" sz="quarter" idx="5"/>
          </p:nvPr>
        </p:nvSpPr>
        <p:spPr/>
        <p:txBody>
          <a:bodyPr/>
          <a:lstStyle/>
          <a:p>
            <a:fld id="{EF78E8AF-78E0-416D-99C4-CB28DD519D61}" type="slidenum">
              <a:rPr lang="en-US" smtClean="0"/>
              <a:t>13</a:t>
            </a:fld>
            <a:endParaRPr lang="en-US"/>
          </a:p>
        </p:txBody>
      </p:sp>
    </p:spTree>
    <p:extLst>
      <p:ext uri="{BB962C8B-B14F-4D97-AF65-F5344CB8AC3E}">
        <p14:creationId xmlns:p14="http://schemas.microsoft.com/office/powerpoint/2010/main" val="2295953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for size variables, diameter proved to be the best predictor of BAI when compared with tree basal area. The resulting partial response curve is shown here.</a:t>
            </a:r>
          </a:p>
          <a:p>
            <a:pPr marL="228600" indent="-228600">
              <a:buAutoNum type="arabicPeriod"/>
            </a:pPr>
            <a:r>
              <a:rPr lang="en-US" dirty="0"/>
              <a:t>The partial response shows diameter, and it’s relative effect on log-bai</a:t>
            </a:r>
          </a:p>
          <a:p>
            <a:pPr marL="685800" lvl="1" indent="-228600">
              <a:buAutoNum type="arabicPeriod"/>
            </a:pPr>
            <a:r>
              <a:rPr lang="en-US" dirty="0"/>
              <a:t>You can see that there are 3 high diameter points pulling the smooth curve down</a:t>
            </a:r>
          </a:p>
          <a:p>
            <a:pPr marL="685800" lvl="1" indent="-228600">
              <a:buAutoNum type="arabicPeriod"/>
            </a:pPr>
            <a:r>
              <a:rPr lang="en-US" dirty="0"/>
              <a:t>These points are 1 very large tree, at three points in time.</a:t>
            </a:r>
          </a:p>
          <a:p>
            <a:pPr marL="685800" lvl="1" indent="-228600">
              <a:buAutoNum type="arabicPeriod"/>
            </a:pPr>
            <a:r>
              <a:rPr lang="en-US" dirty="0"/>
              <a:t>These are outliers with high-leverage on the smooth. </a:t>
            </a:r>
          </a:p>
          <a:p>
            <a:pPr marL="685800" lvl="1" indent="-228600">
              <a:buAutoNum type="arabicPeriod"/>
            </a:pPr>
            <a:r>
              <a:rPr lang="en-US" dirty="0"/>
              <a:t>Since it deviates from the overall trend, I took a step back and looked at the relationship when the model was fit without these points. </a:t>
            </a:r>
          </a:p>
        </p:txBody>
      </p:sp>
      <p:sp>
        <p:nvSpPr>
          <p:cNvPr id="4" name="Slide Number Placeholder 3"/>
          <p:cNvSpPr>
            <a:spLocks noGrp="1"/>
          </p:cNvSpPr>
          <p:nvPr>
            <p:ph type="sldNum" sz="quarter" idx="5"/>
          </p:nvPr>
        </p:nvSpPr>
        <p:spPr/>
        <p:txBody>
          <a:bodyPr/>
          <a:lstStyle/>
          <a:p>
            <a:fld id="{EF78E8AF-78E0-416D-99C4-CB28DD519D61}" type="slidenum">
              <a:rPr lang="en-US" smtClean="0"/>
              <a:t>14</a:t>
            </a:fld>
            <a:endParaRPr lang="en-US"/>
          </a:p>
        </p:txBody>
      </p:sp>
    </p:spTree>
    <p:extLst>
      <p:ext uri="{BB962C8B-B14F-4D97-AF65-F5344CB8AC3E}">
        <p14:creationId xmlns:p14="http://schemas.microsoft.com/office/powerpoint/2010/main" val="91508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additional layer here is that I’m comparing these relationships with a parallel model based on the FVS model structure</a:t>
            </a:r>
          </a:p>
          <a:p>
            <a:r>
              <a:rPr lang="en-US" dirty="0"/>
              <a:t>Here the blue lines are the GAM smooth, and the red line is the FVS model </a:t>
            </a:r>
          </a:p>
          <a:p>
            <a:r>
              <a:rPr lang="en-US" dirty="0"/>
              <a:t>As you can see, the GAM definitely captures more non-linearity. </a:t>
            </a:r>
          </a:p>
          <a:p>
            <a:r>
              <a:rPr lang="en-US" dirty="0"/>
              <a:t>Model fit was better with the GAM as well. </a:t>
            </a:r>
          </a:p>
          <a:p>
            <a:endParaRPr lang="en-US" dirty="0"/>
          </a:p>
          <a:p>
            <a:r>
              <a:rPr lang="en-US" dirty="0"/>
              <a:t>I am hesitant to show more results, as I’ve run into a few issues in the modeling process</a:t>
            </a:r>
          </a:p>
          <a:p>
            <a:r>
              <a:rPr lang="en-US" dirty="0"/>
              <a:t>I hope these examples have given you a good idea of what I’m up to. </a:t>
            </a:r>
          </a:p>
        </p:txBody>
      </p:sp>
      <p:sp>
        <p:nvSpPr>
          <p:cNvPr id="4" name="Slide Number Placeholder 3"/>
          <p:cNvSpPr>
            <a:spLocks noGrp="1"/>
          </p:cNvSpPr>
          <p:nvPr>
            <p:ph type="sldNum" sz="quarter" idx="5"/>
          </p:nvPr>
        </p:nvSpPr>
        <p:spPr/>
        <p:txBody>
          <a:bodyPr/>
          <a:lstStyle/>
          <a:p>
            <a:fld id="{EF78E8AF-78E0-416D-99C4-CB28DD519D61}" type="slidenum">
              <a:rPr lang="en-US" smtClean="0"/>
              <a:t>15</a:t>
            </a:fld>
            <a:endParaRPr lang="en-US"/>
          </a:p>
        </p:txBody>
      </p:sp>
    </p:spTree>
    <p:extLst>
      <p:ext uri="{BB962C8B-B14F-4D97-AF65-F5344CB8AC3E}">
        <p14:creationId xmlns:p14="http://schemas.microsoft.com/office/powerpoint/2010/main" val="871043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established at last year’s INGY meeting, data collection this past season was focused on ‘larch-leading’ stands that were measured the most times (3-4 times). </a:t>
            </a:r>
          </a:p>
          <a:p>
            <a:pPr marL="171450" indent="-171450">
              <a:buFontTx/>
              <a:buChar char="-"/>
            </a:pPr>
            <a:r>
              <a:rPr lang="en-US" dirty="0"/>
              <a:t>We identified various candidate stands which fell into those criteria across the Lolo, Kootenai, Idaho panhandle, St. Joe, </a:t>
            </a:r>
            <a:r>
              <a:rPr lang="en-US" dirty="0" err="1"/>
              <a:t>nez</a:t>
            </a:r>
            <a:r>
              <a:rPr lang="en-US" dirty="0"/>
              <a:t>-</a:t>
            </a:r>
            <a:r>
              <a:rPr lang="en-US" dirty="0" err="1"/>
              <a:t>perce</a:t>
            </a:r>
            <a:r>
              <a:rPr lang="en-US" dirty="0"/>
              <a:t>-clearwater national forests.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Dave and I ended up electing to focus our work on the Lolo and Kootenai national forests in 2021. The map displays locations of those stands, as well as stands measured during the 2018 field season (7 stands on the </a:t>
            </a:r>
            <a:r>
              <a:rPr lang="en-US" dirty="0" err="1"/>
              <a:t>lolo</a:t>
            </a:r>
            <a:r>
              <a:rPr lang="en-US" dirty="0"/>
              <a:t>). </a:t>
            </a:r>
          </a:p>
          <a:p>
            <a:pPr marL="171450" indent="-171450">
              <a:buFontTx/>
              <a:buChar char="-"/>
            </a:pPr>
            <a:r>
              <a:rPr lang="en-US" dirty="0"/>
              <a:t>We hired a field crew of 3 excellent research technicians, who helped us complete re-measurements on 13 stands across the </a:t>
            </a:r>
            <a:r>
              <a:rPr lang="en-US" dirty="0" err="1"/>
              <a:t>lolo</a:t>
            </a:r>
            <a:r>
              <a:rPr lang="en-US" dirty="0"/>
              <a:t> and </a:t>
            </a:r>
            <a:r>
              <a:rPr lang="en-US" dirty="0" err="1"/>
              <a:t>kootenai</a:t>
            </a:r>
            <a:r>
              <a:rPr lang="en-US" dirty="0"/>
              <a:t> NFs. </a:t>
            </a:r>
          </a:p>
          <a:p>
            <a:pPr marL="171450" indent="-171450">
              <a:buFontTx/>
              <a:buChar char="-"/>
            </a:pPr>
            <a:r>
              <a:rPr lang="en-US" dirty="0"/>
              <a:t>Despite many days and nights spent in the woods without cell service, I’m proud to say that there were not any major accidents/incidents, 0 bear encounters, and 1 exciting moose encounter. </a:t>
            </a:r>
          </a:p>
          <a:p>
            <a:pPr marL="171450" indent="-171450">
              <a:buFontTx/>
              <a:buChar char="-"/>
            </a:pPr>
            <a:endParaRPr lang="en-US" dirty="0"/>
          </a:p>
          <a:p>
            <a:pPr marL="171450" indent="-171450">
              <a:buFontTx/>
              <a:buChar char="-"/>
            </a:pPr>
            <a:r>
              <a:rPr lang="en-US" dirty="0"/>
              <a:t>And before I talk about the data that we collected, I just want to briefly go over what the sample-design looks like because it can be a bit confusing</a:t>
            </a:r>
          </a:p>
          <a:p>
            <a:pPr marL="628650" lvl="1" indent="-171450">
              <a:buFontTx/>
              <a:buChar char="-"/>
            </a:pPr>
            <a:r>
              <a:rPr lang="en-US" dirty="0"/>
              <a:t>So first, each stand in the </a:t>
            </a:r>
            <a:r>
              <a:rPr lang="en-US" dirty="0" err="1"/>
              <a:t>pgp</a:t>
            </a:r>
            <a:r>
              <a:rPr lang="en-US" dirty="0"/>
              <a:t> program contains 4 plot-clusters. 3 of which were thinned – aka treatment plots, and 1 un-thinned control plot. </a:t>
            </a:r>
          </a:p>
          <a:p>
            <a:pPr marL="628650" lvl="1" indent="-171450">
              <a:buFontTx/>
              <a:buChar char="-"/>
            </a:pPr>
            <a:r>
              <a:rPr lang="en-US" dirty="0"/>
              <a:t>Each cluster contains 3- 1/20</a:t>
            </a:r>
            <a:r>
              <a:rPr lang="en-US" baseline="30000" dirty="0"/>
              <a:t>th</a:t>
            </a:r>
            <a:r>
              <a:rPr lang="en-US" dirty="0"/>
              <a:t> acre plots – this is where the data for larger trees is collected</a:t>
            </a:r>
          </a:p>
          <a:p>
            <a:pPr marL="628650" lvl="1" indent="-171450">
              <a:buFontTx/>
              <a:buChar char="-"/>
            </a:pPr>
            <a:r>
              <a:rPr lang="en-US" dirty="0"/>
              <a:t>The photo on the right shows one of the crew members near a yellow stake.. The yellow stake signifies a plot center. Large trees that fall within a fixed-radius of that plot center will have their data collected</a:t>
            </a:r>
          </a:p>
          <a:p>
            <a:pPr marL="628650" lvl="1" indent="-171450">
              <a:buFontTx/>
              <a:buChar char="-"/>
            </a:pPr>
            <a:r>
              <a:rPr lang="en-US" dirty="0"/>
              <a:t>The diagram here helps visualize this. </a:t>
            </a:r>
          </a:p>
          <a:p>
            <a:pPr marL="628650" lvl="1" indent="-171450">
              <a:buFontTx/>
              <a:buChar char="-"/>
            </a:pPr>
            <a:r>
              <a:rPr lang="en-US" dirty="0"/>
              <a:t>So for each cluster, there are 3 plot-centers, all in a line on an azimuth. </a:t>
            </a:r>
          </a:p>
          <a:p>
            <a:pPr marL="628650" lvl="1" indent="-171450">
              <a:buFontTx/>
              <a:buChar char="-"/>
            </a:pPr>
            <a:r>
              <a:rPr lang="en-US" dirty="0"/>
              <a:t>Further, small tree data is collected in 300</a:t>
            </a:r>
            <a:r>
              <a:rPr lang="en-US" baseline="30000" dirty="0"/>
              <a:t>th</a:t>
            </a:r>
            <a:r>
              <a:rPr lang="en-US" dirty="0"/>
              <a:t> acre micro-plots’, each large plot containing 3 microplots. </a:t>
            </a:r>
          </a:p>
          <a:p>
            <a:pPr marL="628650" lvl="1" indent="-171450">
              <a:buFontTx/>
              <a:buChar char="-"/>
            </a:pPr>
            <a:r>
              <a:rPr lang="en-US" dirty="0"/>
              <a:t>The small circles in each larger circle in the diagram represent the microplots. </a:t>
            </a:r>
          </a:p>
          <a:p>
            <a:pPr marL="628650" lvl="1" indent="-171450">
              <a:buFontTx/>
              <a:buChar char="-"/>
            </a:pPr>
            <a:endParaRPr lang="en-US" dirty="0"/>
          </a:p>
          <a:p>
            <a:pPr marL="628650" lvl="1" indent="-171450">
              <a:buFontTx/>
              <a:buChar char="-"/>
            </a:pPr>
            <a:r>
              <a:rPr lang="en-US" dirty="0"/>
              <a:t>So to straighten out that hierarchy – we collected data in stands</a:t>
            </a:r>
          </a:p>
          <a:p>
            <a:pPr marL="1085850" lvl="2" indent="-171450">
              <a:buFontTx/>
              <a:buChar char="-"/>
            </a:pPr>
            <a:r>
              <a:rPr lang="en-US" dirty="0"/>
              <a:t>Each stand contains 4 plot clusters</a:t>
            </a:r>
          </a:p>
          <a:p>
            <a:pPr marL="1085850" lvl="2" indent="-171450">
              <a:buFontTx/>
              <a:buChar char="-"/>
            </a:pPr>
            <a:r>
              <a:rPr lang="en-US" dirty="0"/>
              <a:t>Each cluster contains 3 plots where we collect data on large trees</a:t>
            </a:r>
          </a:p>
          <a:p>
            <a:pPr marL="1085850" lvl="2" indent="-171450">
              <a:buFontTx/>
              <a:buChar char="-"/>
            </a:pPr>
            <a:r>
              <a:rPr lang="en-US" dirty="0"/>
              <a:t>Each plot contains 3 microplots – where we collect data on small trees</a:t>
            </a:r>
          </a:p>
          <a:p>
            <a:pPr marL="171450" indent="-171450">
              <a:buFontTx/>
              <a:buChar char="-"/>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2</a:t>
            </a:fld>
            <a:endParaRPr lang="en-US"/>
          </a:p>
        </p:txBody>
      </p:sp>
    </p:spTree>
    <p:extLst>
      <p:ext uri="{BB962C8B-B14F-4D97-AF65-F5344CB8AC3E}">
        <p14:creationId xmlns:p14="http://schemas.microsoft.com/office/powerpoint/2010/main" val="2424212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the data we collected last summer</a:t>
            </a:r>
          </a:p>
          <a:p>
            <a:pPr marL="171450" indent="-171450">
              <a:buFontTx/>
              <a:buChar char="-"/>
            </a:pPr>
            <a:r>
              <a:rPr lang="en-US" dirty="0"/>
              <a:t>Here is a graph showing how many trees of various species that we collected data on. </a:t>
            </a:r>
          </a:p>
          <a:p>
            <a:pPr marL="171450" indent="-171450">
              <a:buFontTx/>
              <a:buChar char="-"/>
            </a:pPr>
            <a:r>
              <a:rPr lang="en-US" dirty="0"/>
              <a:t>Species are coded in relation to their scientific name. </a:t>
            </a:r>
          </a:p>
          <a:p>
            <a:pPr marL="171450" indent="-171450">
              <a:buFontTx/>
              <a:buChar char="-"/>
            </a:pPr>
            <a:r>
              <a:rPr lang="en-US" dirty="0"/>
              <a:t>So, you can see that our focus on collecting data on larch was successful – we collected data on almost 2000 larch with a </a:t>
            </a:r>
            <a:r>
              <a:rPr lang="en-US" dirty="0" err="1"/>
              <a:t>dbh</a:t>
            </a:r>
            <a:r>
              <a:rPr lang="en-US" dirty="0"/>
              <a:t> &gt; 1”</a:t>
            </a:r>
          </a:p>
          <a:p>
            <a:pPr marL="171450" indent="-171450">
              <a:buFontTx/>
              <a:buChar char="-"/>
            </a:pPr>
            <a:r>
              <a:rPr lang="en-US" dirty="0"/>
              <a:t>1200 </a:t>
            </a:r>
            <a:r>
              <a:rPr lang="en-US" dirty="0" err="1"/>
              <a:t>doug</a:t>
            </a:r>
            <a:r>
              <a:rPr lang="en-US" dirty="0"/>
              <a:t> fir</a:t>
            </a:r>
          </a:p>
          <a:p>
            <a:pPr marL="171450" indent="-171450">
              <a:buFontTx/>
              <a:buChar char="-"/>
            </a:pPr>
            <a:r>
              <a:rPr lang="en-US" dirty="0"/>
              <a:t>So on and so forth</a:t>
            </a:r>
          </a:p>
        </p:txBody>
      </p:sp>
      <p:sp>
        <p:nvSpPr>
          <p:cNvPr id="4" name="Slide Number Placeholder 3"/>
          <p:cNvSpPr>
            <a:spLocks noGrp="1"/>
          </p:cNvSpPr>
          <p:nvPr>
            <p:ph type="sldNum" sz="quarter" idx="5"/>
          </p:nvPr>
        </p:nvSpPr>
        <p:spPr/>
        <p:txBody>
          <a:bodyPr/>
          <a:lstStyle/>
          <a:p>
            <a:fld id="{EF78E8AF-78E0-416D-99C4-CB28DD519D61}" type="slidenum">
              <a:rPr lang="en-US" smtClean="0"/>
              <a:t>3</a:t>
            </a:fld>
            <a:endParaRPr lang="en-US"/>
          </a:p>
        </p:txBody>
      </p:sp>
    </p:spTree>
    <p:extLst>
      <p:ext uri="{BB962C8B-B14F-4D97-AF65-F5344CB8AC3E}">
        <p14:creationId xmlns:p14="http://schemas.microsoft.com/office/powerpoint/2010/main" val="123759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number of trees in each disturbance category – This is not all of them, but gives you a good idea of types of damages we saw out there</a:t>
            </a:r>
          </a:p>
          <a:p>
            <a:pPr marL="171450" indent="-171450">
              <a:buFontTx/>
              <a:buChar char="-"/>
            </a:pPr>
            <a:r>
              <a:rPr lang="en-US" dirty="0"/>
              <a:t>Root diseases were abundant and identified in most stands</a:t>
            </a:r>
          </a:p>
          <a:p>
            <a:pPr marL="171450" indent="-171450">
              <a:buFontTx/>
              <a:buChar char="-"/>
            </a:pPr>
            <a:r>
              <a:rPr lang="en-US" dirty="0"/>
              <a:t>Lots of foliage diseases observed – </a:t>
            </a:r>
            <a:r>
              <a:rPr lang="en-US" dirty="0" err="1"/>
              <a:t>hypodermella</a:t>
            </a:r>
            <a:r>
              <a:rPr lang="en-US" dirty="0"/>
              <a:t>, </a:t>
            </a:r>
            <a:r>
              <a:rPr lang="en-US" dirty="0" err="1"/>
              <a:t>lophodermella</a:t>
            </a:r>
            <a:endParaRPr lang="en-US" dirty="0"/>
          </a:p>
          <a:p>
            <a:pPr marL="171450" indent="-171450">
              <a:buFontTx/>
              <a:buChar char="-"/>
            </a:pPr>
            <a:r>
              <a:rPr lang="en-US" dirty="0" err="1"/>
              <a:t>Physicial</a:t>
            </a:r>
            <a:r>
              <a:rPr lang="en-US" dirty="0"/>
              <a:t> damages </a:t>
            </a:r>
          </a:p>
          <a:p>
            <a:pPr marL="171450" indent="-171450">
              <a:buFontTx/>
              <a:buChar char="-"/>
            </a:pPr>
            <a:r>
              <a:rPr lang="en-US" dirty="0"/>
              <a:t>Plenty others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4</a:t>
            </a:fld>
            <a:endParaRPr lang="en-US"/>
          </a:p>
        </p:txBody>
      </p:sp>
    </p:spTree>
    <p:extLst>
      <p:ext uri="{BB962C8B-B14F-4D97-AF65-F5344CB8AC3E}">
        <p14:creationId xmlns:p14="http://schemas.microsoft.com/office/powerpoint/2010/main" val="411287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height vs. diameter plotted</a:t>
            </a:r>
          </a:p>
          <a:p>
            <a:pPr marL="171450" indent="-171450">
              <a:buFontTx/>
              <a:buChar char="-"/>
            </a:pPr>
            <a:r>
              <a:rPr lang="en-US" dirty="0"/>
              <a:t>As you can see, there’s a wide range of data that we collected here</a:t>
            </a:r>
          </a:p>
          <a:p>
            <a:pPr marL="171450" indent="-171450">
              <a:buFontTx/>
              <a:buChar char="-"/>
            </a:pPr>
            <a:r>
              <a:rPr lang="en-US" dirty="0"/>
              <a:t>Lots of data taken from 0 to 10 DBH, and 0 to 75 feet height</a:t>
            </a:r>
          </a:p>
        </p:txBody>
      </p:sp>
      <p:sp>
        <p:nvSpPr>
          <p:cNvPr id="4" name="Slide Number Placeholder 3"/>
          <p:cNvSpPr>
            <a:spLocks noGrp="1"/>
          </p:cNvSpPr>
          <p:nvPr>
            <p:ph type="sldNum" sz="quarter" idx="5"/>
          </p:nvPr>
        </p:nvSpPr>
        <p:spPr/>
        <p:txBody>
          <a:bodyPr/>
          <a:lstStyle/>
          <a:p>
            <a:fld id="{EF78E8AF-78E0-416D-99C4-CB28DD519D61}" type="slidenum">
              <a:rPr lang="en-US" smtClean="0"/>
              <a:t>5</a:t>
            </a:fld>
            <a:endParaRPr lang="en-US"/>
          </a:p>
        </p:txBody>
      </p:sp>
    </p:spTree>
    <p:extLst>
      <p:ext uri="{BB962C8B-B14F-4D97-AF65-F5344CB8AC3E}">
        <p14:creationId xmlns:p14="http://schemas.microsoft.com/office/powerpoint/2010/main" val="13843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Since our data collection focused on western larch stands, and western larch is a regionally important tree species, my research is focused on (you guessed it) western larch</a:t>
            </a:r>
          </a:p>
          <a:p>
            <a:pPr marL="171450" indent="-171450">
              <a:buFontTx/>
              <a:buChar char="-"/>
            </a:pPr>
            <a:r>
              <a:rPr lang="en-US" dirty="0"/>
              <a:t>Specially, I’m focused on studying the growth dynamics of western larch, addressing how western larch growth is impacted by stand community species composition – also known as species-mixing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you may know, western larch grows across a gradient of species-mixtures. From pure stands, all the way to being a minor component in diverse, species-rich stands. </a:t>
            </a:r>
          </a:p>
          <a:p>
            <a:pPr marL="171450" indent="-171450">
              <a:buFontTx/>
              <a:buChar char="-"/>
            </a:pPr>
            <a:endParaRPr lang="en-US" dirty="0"/>
          </a:p>
          <a:p>
            <a:pPr marL="171450" indent="-171450">
              <a:buFontTx/>
              <a:buChar char="-"/>
            </a:pPr>
            <a:r>
              <a:rPr lang="en-US" dirty="0"/>
              <a:t>Various studies out of Europe have shown that species-mixing can alter community dynamics – and I’ll have a bit more on this in the next slides</a:t>
            </a:r>
          </a:p>
          <a:p>
            <a:pPr marL="171450" indent="-171450">
              <a:buFontTx/>
              <a:buChar char="-"/>
            </a:pPr>
            <a:r>
              <a:rPr lang="en-US" dirty="0"/>
              <a:t>But few studies have looked these dynamics in north American forests</a:t>
            </a:r>
          </a:p>
          <a:p>
            <a:pPr marL="628650" lvl="1" indent="-171450">
              <a:buFontTx/>
              <a:buChar char="-"/>
            </a:pPr>
            <a:r>
              <a:rPr lang="en-US" dirty="0"/>
              <a:t>One study, which was based in Oregon – east of the cascades, by Maguire and Mainwaring, was published in 2021 in Forest ecology and management. </a:t>
            </a:r>
          </a:p>
          <a:p>
            <a:pPr marL="1085850" lvl="2" indent="-171450">
              <a:buFontTx/>
              <a:buChar char="-"/>
            </a:pPr>
            <a:r>
              <a:rPr lang="en-US" dirty="0"/>
              <a:t>They studied species mixing effects between ponderosa, lodgepole, and grand fir on two different sites in Oregon. </a:t>
            </a:r>
          </a:p>
          <a:p>
            <a:pPr marL="1085850" lvl="2" indent="-171450">
              <a:buFontTx/>
              <a:buChar char="-"/>
            </a:pPr>
            <a:r>
              <a:rPr lang="en-US" dirty="0"/>
              <a:t>They observed that in denser stands a species mixing effect seemed to be increasing stand volume – but marginal, less significant effects elsewhere. </a:t>
            </a:r>
          </a:p>
          <a:p>
            <a:pPr marL="1085850" lvl="2" indent="-171450">
              <a:buFontTx/>
              <a:buChar char="-"/>
            </a:pPr>
            <a:r>
              <a:rPr lang="en-US" dirty="0"/>
              <a:t>Overall, they determined that the timing and degree of mixing effects depended strongly on initial spacings. </a:t>
            </a:r>
          </a:p>
          <a:p>
            <a:pPr marL="1085850" lvl="2" indent="-171450">
              <a:buFontTx/>
              <a:buChar char="-"/>
            </a:pPr>
            <a:r>
              <a:rPr lang="en-US" dirty="0"/>
              <a:t>However, they were limited by the size of their sample and only had two separate study sites and note these as limitations in their work. </a:t>
            </a:r>
          </a:p>
          <a:p>
            <a:pPr marL="0" indent="0">
              <a:buFontTx/>
              <a:buNone/>
            </a:pPr>
            <a:endParaRPr lang="en-US" dirty="0"/>
          </a:p>
          <a:p>
            <a:pPr marL="171450" indent="-171450">
              <a:buFontTx/>
              <a:buChar char="-"/>
            </a:pPr>
            <a:r>
              <a:rPr lang="en-US" dirty="0"/>
              <a:t>Various models describe how interior western species, including larch, grow, but no model explicitly addresses a potential species-mixing effect. </a:t>
            </a:r>
          </a:p>
          <a:p>
            <a:pPr marL="628650" lvl="1" indent="-171450">
              <a:buFontTx/>
              <a:buChar char="-"/>
            </a:pPr>
            <a:r>
              <a:rPr lang="en-US" dirty="0"/>
              <a:t>Now, of course, models like the ones that drive FVS address tree growth under a variety of stand conditions,, and of course are more generally suited to estimate tree growth. But, they do currently lack some amount of capacity to account for species-mixing effects, if they do indeed exist. </a:t>
            </a:r>
          </a:p>
          <a:p>
            <a:pPr marL="0" indent="0">
              <a:buFontTx/>
              <a:buNone/>
            </a:pPr>
            <a:endParaRPr lang="en-US" dirty="0"/>
          </a:p>
          <a:p>
            <a:pPr marL="0" indent="0">
              <a:buFontTx/>
              <a:buNone/>
            </a:pPr>
            <a:r>
              <a:rPr lang="en-US" dirty="0"/>
              <a:t>That all being said, my primary research question is: How does stand species-composition impact basal area increment of western larch?</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6</a:t>
            </a:fld>
            <a:endParaRPr lang="en-US"/>
          </a:p>
        </p:txBody>
      </p:sp>
    </p:spTree>
    <p:extLst>
      <p:ext uri="{BB962C8B-B14F-4D97-AF65-F5344CB8AC3E}">
        <p14:creationId xmlns:p14="http://schemas.microsoft.com/office/powerpoint/2010/main" val="366841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before we dive into my methods, I wanted to provide a couple of examples from the literature in species mixing to help illustrate some possible species-mixing effects. </a:t>
            </a:r>
          </a:p>
          <a:p>
            <a:pPr marL="228600" indent="-228600">
              <a:buAutoNum type="arabicPeriod"/>
            </a:pPr>
            <a:r>
              <a:rPr lang="en-US" dirty="0"/>
              <a:t>The left figure is from </a:t>
            </a:r>
            <a:r>
              <a:rPr lang="en-US" i="1" dirty="0">
                <a:effectLst/>
              </a:rPr>
              <a:t>Multiple factors modulate tree growth complementarity in Central European mixed forests </a:t>
            </a:r>
            <a:r>
              <a:rPr lang="en-US" i="0" dirty="0">
                <a:effectLst/>
              </a:rPr>
              <a:t>by Marco Mina et al. 2018</a:t>
            </a:r>
          </a:p>
          <a:p>
            <a:pPr marL="685800" lvl="1" indent="-228600">
              <a:buAutoNum type="arabicPeriod"/>
            </a:pPr>
            <a:r>
              <a:rPr lang="en-US" i="0" dirty="0">
                <a:effectLst/>
              </a:rPr>
              <a:t>This figure shows BAI-Diameter relationships for maple and ash, but across different types of species-mixtures. </a:t>
            </a:r>
          </a:p>
          <a:p>
            <a:pPr marL="685800" lvl="1" indent="-228600">
              <a:buAutoNum type="arabicPeriod"/>
            </a:pPr>
            <a:r>
              <a:rPr lang="en-US" i="0" dirty="0">
                <a:effectLst/>
              </a:rPr>
              <a:t>The black lines represent that species growth in a mono-specific stand, where mixing attributes are non-existent, and each other line represents that species growth when mixed with other species. </a:t>
            </a:r>
          </a:p>
          <a:p>
            <a:pPr marL="1143000" lvl="2" indent="-228600">
              <a:buAutoNum type="arabicPeriod"/>
            </a:pPr>
            <a:r>
              <a:rPr lang="en-US" i="0" dirty="0">
                <a:effectLst/>
              </a:rPr>
              <a:t>So that green line above the black line, shows this relationship when maple or ash are mixed with spruce and fir, where the BAI is improved, and the red line below is bai vs. diameter of maple and ash in a fir-beech-maple mixture, where the BAI is shown to be lower.</a:t>
            </a:r>
          </a:p>
          <a:p>
            <a:pPr marL="1143000" lvl="2" indent="-228600">
              <a:buAutoNum type="arabicPeriod"/>
            </a:pPr>
            <a:r>
              <a:rPr lang="en-US" i="0" dirty="0">
                <a:effectLst/>
              </a:rPr>
              <a:t>So species-mixing can have varying effects, depending on which species are present in a mixture. </a:t>
            </a:r>
          </a:p>
          <a:p>
            <a:pPr marL="1143000" lvl="2" indent="-228600">
              <a:buAutoNum type="arabicPeriod"/>
            </a:pPr>
            <a:r>
              <a:rPr lang="en-US" i="0" dirty="0">
                <a:effectLst/>
              </a:rPr>
              <a:t>This study was specifically aimed at addressing complementarity – which they found varies across different species, across types of mixtures</a:t>
            </a:r>
          </a:p>
          <a:p>
            <a:pPr marL="228600" lvl="0" indent="-228600">
              <a:buAutoNum type="arabicPeriod"/>
            </a:pPr>
            <a:r>
              <a:rPr lang="en-US" i="0" dirty="0">
                <a:effectLst/>
              </a:rPr>
              <a:t>On the right, is a figure extracted from </a:t>
            </a:r>
            <a:r>
              <a:rPr lang="en-US" i="1" dirty="0">
                <a:effectLst/>
              </a:rPr>
              <a:t>Growth and yield of mixed versus pure stands of Scots pine (Pinus sylvestris L.) and European beech (Fagus sylvatica L.) </a:t>
            </a:r>
            <a:r>
              <a:rPr lang="en-US" i="1" dirty="0" err="1">
                <a:effectLst/>
              </a:rPr>
              <a:t>analysed</a:t>
            </a:r>
            <a:r>
              <a:rPr lang="en-US" i="1" dirty="0">
                <a:effectLst/>
              </a:rPr>
              <a:t> along a productivity gradient through Europe</a:t>
            </a:r>
            <a:r>
              <a:rPr lang="en-US" i="0" dirty="0">
                <a:effectLst/>
              </a:rPr>
              <a:t> – by Hans </a:t>
            </a:r>
            <a:r>
              <a:rPr lang="en-US" i="0" dirty="0" err="1">
                <a:effectLst/>
              </a:rPr>
              <a:t>Pretzsch</a:t>
            </a:r>
            <a:r>
              <a:rPr lang="en-US" i="0" dirty="0">
                <a:effectLst/>
              </a:rPr>
              <a:t> et al. 2015. Hans </a:t>
            </a:r>
            <a:r>
              <a:rPr lang="en-US" i="0" dirty="0" err="1">
                <a:effectLst/>
              </a:rPr>
              <a:t>Pretzsch</a:t>
            </a:r>
            <a:r>
              <a:rPr lang="en-US" i="0" dirty="0">
                <a:effectLst/>
              </a:rPr>
              <a:t> is a prominent publisher of species-mixing work out of Europe. He co-authored this book – mixed species forests</a:t>
            </a:r>
          </a:p>
          <a:p>
            <a:pPr marL="685800" lvl="1" indent="-228600">
              <a:buAutoNum type="arabicPeriod"/>
            </a:pPr>
            <a:r>
              <a:rPr lang="en-US" i="0" dirty="0">
                <a:effectLst/>
              </a:rPr>
              <a:t>The figure here illustrates one of the fundamental explanations offered by these types of work: Varying species attributes can relate to density and competition, and in turn, help explain why observed stand/tree growth varies between mixtures and mono-specific stands. </a:t>
            </a:r>
          </a:p>
          <a:p>
            <a:pPr marL="685800" lvl="1" indent="-228600">
              <a:buAutoNum type="arabicPeriod"/>
            </a:pPr>
            <a:r>
              <a:rPr lang="en-US" i="0" dirty="0">
                <a:effectLst/>
              </a:rPr>
              <a:t>Essentially, the idea is that in mixed species stands, overall light interception – and therefore photosynthetic capacity - can be more efficient and generally higher, under the right conditions. </a:t>
            </a:r>
          </a:p>
          <a:p>
            <a:pPr marL="685800" lvl="1" indent="-228600">
              <a:buAutoNum type="arabicPeriod"/>
            </a:pPr>
            <a:r>
              <a:rPr lang="en-US" i="0" dirty="0">
                <a:effectLst/>
              </a:rPr>
              <a:t>This is the hypothesis that </a:t>
            </a:r>
            <a:r>
              <a:rPr lang="en-US" i="0" dirty="0" err="1">
                <a:effectLst/>
              </a:rPr>
              <a:t>im</a:t>
            </a:r>
            <a:r>
              <a:rPr lang="en-US" i="0" dirty="0">
                <a:effectLst/>
              </a:rPr>
              <a:t> working with – that mixing species attributes may lead to modified community dynamics, which can alter tree growth</a:t>
            </a:r>
            <a:endParaRPr lang="en-US" i="1" dirty="0">
              <a:effectLst/>
            </a:endParaRPr>
          </a:p>
        </p:txBody>
      </p:sp>
      <p:sp>
        <p:nvSpPr>
          <p:cNvPr id="4" name="Slide Number Placeholder 3"/>
          <p:cNvSpPr>
            <a:spLocks noGrp="1"/>
          </p:cNvSpPr>
          <p:nvPr>
            <p:ph type="sldNum" sz="quarter" idx="5"/>
          </p:nvPr>
        </p:nvSpPr>
        <p:spPr/>
        <p:txBody>
          <a:bodyPr/>
          <a:lstStyle/>
          <a:p>
            <a:fld id="{EF78E8AF-78E0-416D-99C4-CB28DD519D61}" type="slidenum">
              <a:rPr lang="en-US" smtClean="0"/>
              <a:t>7</a:t>
            </a:fld>
            <a:endParaRPr lang="en-US"/>
          </a:p>
        </p:txBody>
      </p:sp>
    </p:spTree>
    <p:extLst>
      <p:ext uri="{BB962C8B-B14F-4D97-AF65-F5344CB8AC3E}">
        <p14:creationId xmlns:p14="http://schemas.microsoft.com/office/powerpoint/2010/main" val="3646652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28650" lvl="1" indent="-171450">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1450" indent="-171450">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1450" indent="-171450">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1450" indent="-171450">
              <a:buFontTx/>
              <a:buChar char="-"/>
            </a:pPr>
            <a:r>
              <a:rPr lang="en-US" dirty="0"/>
              <a:t>To do that, I’m setting up a base-model with such variables, so that I can have a foundation upon which I can apply a variable that represents a species-mixing effect</a:t>
            </a:r>
          </a:p>
          <a:p>
            <a:pPr marL="171450" indent="-171450">
              <a:buFontTx/>
              <a:buChar char="-"/>
            </a:pPr>
            <a:r>
              <a:rPr lang="en-US" dirty="0"/>
              <a:t>I’m doing this in an iterative manner, where I’ve grouped variables together by similarity, and then use RMSE and other metrics to compare models with one another</a:t>
            </a:r>
          </a:p>
          <a:p>
            <a:pPr marL="628650" lvl="1" indent="-171450">
              <a:buFontTx/>
              <a:buChar char="-"/>
            </a:pPr>
            <a:r>
              <a:rPr lang="en-US" dirty="0"/>
              <a:t>For example, variables that account for tree size are grouped, variables describing site conditions are grouped together, and variables describing competition and density are grouped together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Anyways, If you didn’t follow that, don’t worry - I’ll give more details of this model selection process in the following slides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Nope</a:t>
            </a:r>
          </a:p>
          <a:p>
            <a:pPr marL="628650" lvl="1" indent="-171450">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8</a:t>
            </a:fld>
            <a:endParaRPr lang="en-US"/>
          </a:p>
        </p:txBody>
      </p:sp>
    </p:spTree>
    <p:extLst>
      <p:ext uri="{BB962C8B-B14F-4D97-AF65-F5344CB8AC3E}">
        <p14:creationId xmlns:p14="http://schemas.microsoft.com/office/powerpoint/2010/main" val="4086540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228600" indent="-228600">
              <a:buAutoNum type="arabicPeriod"/>
            </a:pPr>
            <a:r>
              <a:rPr lang="en-US" dirty="0"/>
              <a:t>First, I start by comparing and adding size variables: Since BA and Diameter are very closely related, I only chose 1 of them. I’ll note that basal are is individual tree basal area</a:t>
            </a:r>
          </a:p>
        </p:txBody>
      </p:sp>
      <p:sp>
        <p:nvSpPr>
          <p:cNvPr id="4" name="Slide Number Placeholder 3"/>
          <p:cNvSpPr>
            <a:spLocks noGrp="1"/>
          </p:cNvSpPr>
          <p:nvPr>
            <p:ph type="sldNum" sz="quarter" idx="5"/>
          </p:nvPr>
        </p:nvSpPr>
        <p:spPr/>
        <p:txBody>
          <a:bodyPr/>
          <a:lstStyle/>
          <a:p>
            <a:fld id="{32147E45-C041-4A33-AE7A-5C947C8D34B3}" type="slidenum">
              <a:rPr lang="en-US" smtClean="0"/>
              <a:t>9</a:t>
            </a:fld>
            <a:endParaRPr lang="en-US"/>
          </a:p>
        </p:txBody>
      </p:sp>
    </p:spTree>
    <p:extLst>
      <p:ext uri="{BB962C8B-B14F-4D97-AF65-F5344CB8AC3E}">
        <p14:creationId xmlns:p14="http://schemas.microsoft.com/office/powerpoint/2010/main" val="262446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3288591-7879-413F-BCC7-12133CEBDA9A}" type="datetimeFigureOut">
              <a:rPr lang="en-US" smtClean="0"/>
              <a:t>4/13/2022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8F92F09-4809-4485-9A38-E85840DD6EB1}"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14995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288591-7879-413F-BCC7-12133CEBDA9A}"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F92F09-4809-4485-9A38-E85840DD6EB1}" type="slidenum">
              <a:rPr lang="en-US" smtClean="0"/>
              <a:t>‹#›</a:t>
            </a:fld>
            <a:endParaRPr lang="en-US"/>
          </a:p>
        </p:txBody>
      </p:sp>
    </p:spTree>
    <p:extLst>
      <p:ext uri="{BB962C8B-B14F-4D97-AF65-F5344CB8AC3E}">
        <p14:creationId xmlns:p14="http://schemas.microsoft.com/office/powerpoint/2010/main" val="3632210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288591-7879-413F-BCC7-12133CEBDA9A}"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F92F09-4809-4485-9A38-E85840DD6EB1}" type="slidenum">
              <a:rPr lang="en-US" smtClean="0"/>
              <a:t>‹#›</a:t>
            </a:fld>
            <a:endParaRPr lang="en-US"/>
          </a:p>
        </p:txBody>
      </p:sp>
    </p:spTree>
    <p:extLst>
      <p:ext uri="{BB962C8B-B14F-4D97-AF65-F5344CB8AC3E}">
        <p14:creationId xmlns:p14="http://schemas.microsoft.com/office/powerpoint/2010/main" val="3484498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ECB6B-E6F6-4684-9804-36ABF121FAD6}"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7F927-8EA6-4CA5-A40C-65CE998B8091}" type="slidenum">
              <a:rPr lang="en-US" smtClean="0"/>
              <a:t>‹#›</a:t>
            </a:fld>
            <a:endParaRPr lang="en-US"/>
          </a:p>
        </p:txBody>
      </p:sp>
    </p:spTree>
    <p:extLst>
      <p:ext uri="{BB962C8B-B14F-4D97-AF65-F5344CB8AC3E}">
        <p14:creationId xmlns:p14="http://schemas.microsoft.com/office/powerpoint/2010/main" val="3026751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288591-7879-413F-BCC7-12133CEBDA9A}"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F92F09-4809-4485-9A38-E85840DD6EB1}" type="slidenum">
              <a:rPr lang="en-US" smtClean="0"/>
              <a:t>‹#›</a:t>
            </a:fld>
            <a:endParaRPr lang="en-US"/>
          </a:p>
        </p:txBody>
      </p:sp>
    </p:spTree>
    <p:extLst>
      <p:ext uri="{BB962C8B-B14F-4D97-AF65-F5344CB8AC3E}">
        <p14:creationId xmlns:p14="http://schemas.microsoft.com/office/powerpoint/2010/main" val="2961512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288591-7879-413F-BCC7-12133CEBDA9A}"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F92F09-4809-4485-9A38-E85840DD6EB1}"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0672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3288591-7879-413F-BCC7-12133CEBDA9A}"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F92F09-4809-4485-9A38-E85840DD6EB1}" type="slidenum">
              <a:rPr lang="en-US" smtClean="0"/>
              <a:t>‹#›</a:t>
            </a:fld>
            <a:endParaRPr lang="en-US"/>
          </a:p>
        </p:txBody>
      </p:sp>
    </p:spTree>
    <p:extLst>
      <p:ext uri="{BB962C8B-B14F-4D97-AF65-F5344CB8AC3E}">
        <p14:creationId xmlns:p14="http://schemas.microsoft.com/office/powerpoint/2010/main" val="2023248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288591-7879-413F-BCC7-12133CEBDA9A}" type="datetimeFigureOut">
              <a:rPr lang="en-US" smtClean="0"/>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F92F09-4809-4485-9A38-E85840DD6EB1}" type="slidenum">
              <a:rPr lang="en-US" smtClean="0"/>
              <a:t>‹#›</a:t>
            </a:fld>
            <a:endParaRPr lang="en-US"/>
          </a:p>
        </p:txBody>
      </p:sp>
    </p:spTree>
    <p:extLst>
      <p:ext uri="{BB962C8B-B14F-4D97-AF65-F5344CB8AC3E}">
        <p14:creationId xmlns:p14="http://schemas.microsoft.com/office/powerpoint/2010/main" val="3409328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3288591-7879-413F-BCC7-12133CEBDA9A}"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F92F09-4809-4485-9A38-E85840DD6EB1}" type="slidenum">
              <a:rPr lang="en-US" smtClean="0"/>
              <a:t>‹#›</a:t>
            </a:fld>
            <a:endParaRPr lang="en-US"/>
          </a:p>
        </p:txBody>
      </p:sp>
    </p:spTree>
    <p:extLst>
      <p:ext uri="{BB962C8B-B14F-4D97-AF65-F5344CB8AC3E}">
        <p14:creationId xmlns:p14="http://schemas.microsoft.com/office/powerpoint/2010/main" val="2916884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88591-7879-413F-BCC7-12133CEBDA9A}" type="datetimeFigureOut">
              <a:rPr lang="en-US" smtClean="0"/>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F92F09-4809-4485-9A38-E85840DD6EB1}" type="slidenum">
              <a:rPr lang="en-US" smtClean="0"/>
              <a:t>‹#›</a:t>
            </a:fld>
            <a:endParaRPr lang="en-US"/>
          </a:p>
        </p:txBody>
      </p:sp>
    </p:spTree>
    <p:extLst>
      <p:ext uri="{BB962C8B-B14F-4D97-AF65-F5344CB8AC3E}">
        <p14:creationId xmlns:p14="http://schemas.microsoft.com/office/powerpoint/2010/main" val="278073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288591-7879-413F-BCC7-12133CEBDA9A}"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F92F09-4809-4485-9A38-E85840DD6EB1}" type="slidenum">
              <a:rPr lang="en-US" smtClean="0"/>
              <a:t>‹#›</a:t>
            </a:fld>
            <a:endParaRPr lang="en-US"/>
          </a:p>
        </p:txBody>
      </p:sp>
    </p:spTree>
    <p:extLst>
      <p:ext uri="{BB962C8B-B14F-4D97-AF65-F5344CB8AC3E}">
        <p14:creationId xmlns:p14="http://schemas.microsoft.com/office/powerpoint/2010/main" val="1730160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288591-7879-413F-BCC7-12133CEBDA9A}"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F92F09-4809-4485-9A38-E85840DD6EB1}" type="slidenum">
              <a:rPr lang="en-US" smtClean="0"/>
              <a:t>‹#›</a:t>
            </a:fld>
            <a:endParaRPr lang="en-US"/>
          </a:p>
        </p:txBody>
      </p:sp>
    </p:spTree>
    <p:extLst>
      <p:ext uri="{BB962C8B-B14F-4D97-AF65-F5344CB8AC3E}">
        <p14:creationId xmlns:p14="http://schemas.microsoft.com/office/powerpoint/2010/main" val="195295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3288591-7879-413F-BCC7-12133CEBDA9A}" type="datetimeFigureOut">
              <a:rPr lang="en-US" smtClean="0"/>
              <a:t>4/13/2022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8F92F09-4809-4485-9A38-E85840DD6EB1}" type="slidenum">
              <a:rPr lang="en-US" smtClean="0"/>
              <a:t>‹#›</a:t>
            </a:fld>
            <a:endParaRPr lang="en-US"/>
          </a:p>
        </p:txBody>
      </p:sp>
    </p:spTree>
    <p:extLst>
      <p:ext uri="{BB962C8B-B14F-4D97-AF65-F5344CB8AC3E}">
        <p14:creationId xmlns:p14="http://schemas.microsoft.com/office/powerpoint/2010/main" val="3476915795"/>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B8ECB6B-E6F6-4684-9804-36ABF121FAD6}" type="datetimeFigureOut">
              <a:rPr lang="en-US" smtClean="0"/>
              <a:t>4/13/2022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CAB7F927-8EA6-4CA5-A40C-65CE998B8091}" type="slidenum">
              <a:rPr lang="en-US" smtClean="0"/>
              <a:t>‹#›</a:t>
            </a:fld>
            <a:endParaRPr lang="en-US"/>
          </a:p>
        </p:txBody>
      </p:sp>
    </p:spTree>
    <p:extLst>
      <p:ext uri="{BB962C8B-B14F-4D97-AF65-F5344CB8AC3E}">
        <p14:creationId xmlns:p14="http://schemas.microsoft.com/office/powerpoint/2010/main" val="1260353684"/>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5DBA-F8D3-450F-9E52-B57ABE4A24E1}"/>
              </a:ext>
            </a:extLst>
          </p:cNvPr>
          <p:cNvSpPr>
            <a:spLocks noGrp="1"/>
          </p:cNvSpPr>
          <p:nvPr>
            <p:ph type="ctrTitle"/>
          </p:nvPr>
        </p:nvSpPr>
        <p:spPr>
          <a:xfrm>
            <a:off x="7464614" y="1783959"/>
            <a:ext cx="4087306" cy="2889114"/>
          </a:xfrm>
        </p:spPr>
        <p:txBody>
          <a:bodyPr anchor="b">
            <a:normAutofit/>
          </a:bodyPr>
          <a:lstStyle/>
          <a:p>
            <a:pPr algn="l"/>
            <a:r>
              <a:rPr lang="en-US" sz="5000" dirty="0"/>
              <a:t>Permanent Growth Plot (PGP) Data</a:t>
            </a:r>
          </a:p>
        </p:txBody>
      </p:sp>
      <p:sp>
        <p:nvSpPr>
          <p:cNvPr id="3" name="Subtitle 2">
            <a:extLst>
              <a:ext uri="{FF2B5EF4-FFF2-40B4-BE49-F238E27FC236}">
                <a16:creationId xmlns:a16="http://schemas.microsoft.com/office/drawing/2014/main" id="{D2BF6CC1-FF68-4727-BC14-4EE1375A2E28}"/>
              </a:ext>
            </a:extLst>
          </p:cNvPr>
          <p:cNvSpPr>
            <a:spLocks noGrp="1"/>
          </p:cNvSpPr>
          <p:nvPr>
            <p:ph type="subTitle" idx="1"/>
          </p:nvPr>
        </p:nvSpPr>
        <p:spPr>
          <a:xfrm>
            <a:off x="7464612" y="4750893"/>
            <a:ext cx="4087305" cy="1147863"/>
          </a:xfrm>
        </p:spPr>
        <p:txBody>
          <a:bodyPr anchor="t">
            <a:normAutofit/>
          </a:bodyPr>
          <a:lstStyle/>
          <a:p>
            <a:pPr algn="l"/>
            <a:r>
              <a:rPr lang="en-US" sz="2000" dirty="0"/>
              <a:t>Christian Mercado</a:t>
            </a:r>
          </a:p>
          <a:p>
            <a:pPr algn="l"/>
            <a:r>
              <a:rPr lang="en-US" sz="1200" dirty="0"/>
              <a:t>MS Student, Forestry</a:t>
            </a:r>
          </a:p>
        </p:txBody>
      </p:sp>
      <p:pic>
        <p:nvPicPr>
          <p:cNvPr id="5" name="Picture 4" descr="A couple of people hiking in the woods&#10;&#10;Description automatically generated with medium confidence">
            <a:extLst>
              <a:ext uri="{FF2B5EF4-FFF2-40B4-BE49-F238E27FC236}">
                <a16:creationId xmlns:a16="http://schemas.microsoft.com/office/drawing/2014/main" id="{2E351160-99DE-4DC7-B947-ABB90B9F0DA7}"/>
              </a:ext>
            </a:extLst>
          </p:cNvPr>
          <p:cNvPicPr>
            <a:picLocks noChangeAspect="1"/>
          </p:cNvPicPr>
          <p:nvPr/>
        </p:nvPicPr>
        <p:blipFill rotWithShape="1">
          <a:blip r:embed="rId3">
            <a:extLst>
              <a:ext uri="{28A0092B-C50C-407E-A947-70E740481C1C}">
                <a14:useLocalDpi xmlns:a14="http://schemas.microsoft.com/office/drawing/2010/main" val="0"/>
              </a:ext>
            </a:extLst>
          </a:blip>
          <a:srcRect l="11639" r="11496"/>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70866440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B6CF-7903-471B-93E2-198A2B5BCA22}"/>
              </a:ext>
            </a:extLst>
          </p:cNvPr>
          <p:cNvSpPr>
            <a:spLocks noGrp="1"/>
          </p:cNvSpPr>
          <p:nvPr>
            <p:ph type="title"/>
          </p:nvPr>
        </p:nvSpPr>
        <p:spPr/>
        <p:txBody>
          <a:bodyPr/>
          <a:lstStyle/>
          <a:p>
            <a:r>
              <a:rPr lang="en-US" dirty="0"/>
              <a:t>Base model selection</a:t>
            </a:r>
          </a:p>
        </p:txBody>
      </p:sp>
      <p:pic>
        <p:nvPicPr>
          <p:cNvPr id="9" name="Picture 8">
            <a:extLst>
              <a:ext uri="{FF2B5EF4-FFF2-40B4-BE49-F238E27FC236}">
                <a16:creationId xmlns:a16="http://schemas.microsoft.com/office/drawing/2014/main" id="{6D56355A-1DDF-4C68-8AEE-B692DEAF0466}"/>
              </a:ext>
            </a:extLst>
          </p:cNvPr>
          <p:cNvPicPr>
            <a:picLocks noChangeAspect="1"/>
          </p:cNvPicPr>
          <p:nvPr/>
        </p:nvPicPr>
        <p:blipFill rotWithShape="1">
          <a:blip r:embed="rId3"/>
          <a:srcRect l="6142" t="27783" r="63237" b="27214"/>
          <a:stretch/>
        </p:blipFill>
        <p:spPr>
          <a:xfrm>
            <a:off x="2402849" y="3970761"/>
            <a:ext cx="2041829" cy="1851949"/>
          </a:xfrm>
          <a:prstGeom prst="rect">
            <a:avLst/>
          </a:prstGeom>
        </p:spPr>
      </p:pic>
      <p:sp>
        <p:nvSpPr>
          <p:cNvPr id="3" name="Right Brace 2">
            <a:extLst>
              <a:ext uri="{FF2B5EF4-FFF2-40B4-BE49-F238E27FC236}">
                <a16:creationId xmlns:a16="http://schemas.microsoft.com/office/drawing/2014/main" id="{0BB7F52B-DD9C-4929-9568-CF959DA59132}"/>
              </a:ext>
            </a:extLst>
          </p:cNvPr>
          <p:cNvSpPr/>
          <p:nvPr/>
        </p:nvSpPr>
        <p:spPr>
          <a:xfrm>
            <a:off x="4463968" y="4209656"/>
            <a:ext cx="324092" cy="798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2B83637-E34E-42E1-AA5E-893C0833D292}"/>
              </a:ext>
            </a:extLst>
          </p:cNvPr>
          <p:cNvCxnSpPr>
            <a:cxnSpLocks/>
          </p:cNvCxnSpPr>
          <p:nvPr/>
        </p:nvCxnSpPr>
        <p:spPr>
          <a:xfrm>
            <a:off x="4444678" y="5150734"/>
            <a:ext cx="2314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89C906-1FCC-42F0-AB42-26F3512A24AF}"/>
              </a:ext>
            </a:extLst>
          </p:cNvPr>
          <p:cNvCxnSpPr>
            <a:cxnSpLocks/>
          </p:cNvCxnSpPr>
          <p:nvPr/>
        </p:nvCxnSpPr>
        <p:spPr>
          <a:xfrm>
            <a:off x="4444678" y="5395732"/>
            <a:ext cx="2314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D49092-E6AD-44E5-9AD7-AC386334713D}"/>
              </a:ext>
            </a:extLst>
          </p:cNvPr>
          <p:cNvCxnSpPr>
            <a:cxnSpLocks/>
          </p:cNvCxnSpPr>
          <p:nvPr/>
        </p:nvCxnSpPr>
        <p:spPr>
          <a:xfrm>
            <a:off x="4460110" y="5661949"/>
            <a:ext cx="216062"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E440E1-F600-4C62-8B2E-ECADA1BBED0D}"/>
              </a:ext>
            </a:extLst>
          </p:cNvPr>
          <p:cNvSpPr txBox="1"/>
          <p:nvPr/>
        </p:nvSpPr>
        <p:spPr>
          <a:xfrm>
            <a:off x="4880661" y="4424316"/>
            <a:ext cx="2523281" cy="369332"/>
          </a:xfrm>
          <a:prstGeom prst="rect">
            <a:avLst/>
          </a:prstGeom>
          <a:noFill/>
        </p:spPr>
        <p:txBody>
          <a:bodyPr wrap="square" rtlCol="0">
            <a:spAutoFit/>
          </a:bodyPr>
          <a:lstStyle/>
          <a:p>
            <a:r>
              <a:rPr lang="en-US" dirty="0"/>
              <a:t>Evaluated together</a:t>
            </a:r>
          </a:p>
        </p:txBody>
      </p:sp>
      <p:sp>
        <p:nvSpPr>
          <p:cNvPr id="17" name="Right Brace 16">
            <a:extLst>
              <a:ext uri="{FF2B5EF4-FFF2-40B4-BE49-F238E27FC236}">
                <a16:creationId xmlns:a16="http://schemas.microsoft.com/office/drawing/2014/main" id="{BB28E843-91BD-4062-B4D8-387312D4CE99}"/>
              </a:ext>
            </a:extLst>
          </p:cNvPr>
          <p:cNvSpPr/>
          <p:nvPr/>
        </p:nvSpPr>
        <p:spPr>
          <a:xfrm>
            <a:off x="4807350" y="5008308"/>
            <a:ext cx="285512" cy="798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ED50207-6FA3-4CE5-B250-8190C76EBCAC}"/>
              </a:ext>
            </a:extLst>
          </p:cNvPr>
          <p:cNvSpPr txBox="1"/>
          <p:nvPr/>
        </p:nvSpPr>
        <p:spPr>
          <a:xfrm>
            <a:off x="5092862" y="5211066"/>
            <a:ext cx="4696289" cy="369332"/>
          </a:xfrm>
          <a:prstGeom prst="rect">
            <a:avLst/>
          </a:prstGeom>
          <a:noFill/>
        </p:spPr>
        <p:txBody>
          <a:bodyPr wrap="square" rtlCol="0">
            <a:spAutoFit/>
          </a:bodyPr>
          <a:lstStyle/>
          <a:p>
            <a:r>
              <a:rPr lang="en-US" dirty="0"/>
              <a:t>Each evaluated exclusive of every other</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EBF5AF0-14E0-4495-B885-28A76D86C5E9}"/>
                  </a:ext>
                </a:extLst>
              </p:cNvPr>
              <p:cNvSpPr txBox="1"/>
              <p:nvPr/>
            </p:nvSpPr>
            <p:spPr>
              <a:xfrm>
                <a:off x="1249680" y="2545707"/>
                <a:ext cx="9692640"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𝑏𝑎𝑖</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i="1">
                              <a:solidFill>
                                <a:schemeClr val="tx1"/>
                              </a:solidFill>
                              <a:latin typeface="Cambria Math" panose="02040503050406030204" pitchFamily="18" charset="0"/>
                            </a:rPr>
                            <m:t>2</m:t>
                          </m:r>
                        </m:sub>
                      </m:sSub>
                      <m:d>
                        <m:dPr>
                          <m:ctrlPr>
                            <a:rPr lang="en-US" sz="2400"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𝑺𝒊𝒕𝒆</m:t>
                          </m:r>
                        </m:e>
                      </m:d>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𝑓</m:t>
                          </m:r>
                        </m:e>
                        <m:sub>
                          <m:r>
                            <a:rPr lang="en-US" sz="2400" i="1">
                              <a:solidFill>
                                <a:schemeClr val="bg2"/>
                              </a:solidFill>
                              <a:latin typeface="Cambria Math" panose="02040503050406030204" pitchFamily="18" charset="0"/>
                            </a:rPr>
                            <m:t>3</m:t>
                          </m:r>
                        </m:sub>
                      </m:sSub>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𝐶𝑜𝑚𝑝𝑒𝑡𝑖𝑡𝑖𝑜𝑛</m:t>
                          </m:r>
                        </m:e>
                      </m:d>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𝑓</m:t>
                          </m:r>
                        </m:e>
                        <m:sub>
                          <m:r>
                            <a:rPr lang="en-US" sz="2400" i="1">
                              <a:solidFill>
                                <a:schemeClr val="bg2"/>
                              </a:solidFill>
                              <a:latin typeface="Cambria Math" panose="02040503050406030204" pitchFamily="18" charset="0"/>
                            </a:rPr>
                            <m:t>4</m:t>
                          </m:r>
                        </m:sub>
                      </m:sSub>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𝑆𝑝𝑒𝑐𝑖𝑒𝑠𝑀𝑖𝑥𝑖𝑛𝑔</m:t>
                          </m:r>
                        </m:e>
                      </m:d>
                    </m:oMath>
                  </m:oMathPara>
                </a14:m>
                <a:endParaRPr lang="en-US" sz="2400" dirty="0"/>
              </a:p>
            </p:txBody>
          </p:sp>
        </mc:Choice>
        <mc:Fallback xmlns="">
          <p:sp>
            <p:nvSpPr>
              <p:cNvPr id="32" name="TextBox 31">
                <a:extLst>
                  <a:ext uri="{FF2B5EF4-FFF2-40B4-BE49-F238E27FC236}">
                    <a16:creationId xmlns:a16="http://schemas.microsoft.com/office/drawing/2014/main" id="{2EBF5AF0-14E0-4495-B885-28A76D86C5E9}"/>
                  </a:ext>
                </a:extLst>
              </p:cNvPr>
              <p:cNvSpPr txBox="1">
                <a:spLocks noRot="1" noChangeAspect="1" noMove="1" noResize="1" noEditPoints="1" noAdjustHandles="1" noChangeArrowheads="1" noChangeShapeType="1" noTextEdit="1"/>
              </p:cNvSpPr>
              <p:nvPr/>
            </p:nvSpPr>
            <p:spPr>
              <a:xfrm>
                <a:off x="1249680" y="2545707"/>
                <a:ext cx="9692640" cy="369332"/>
              </a:xfrm>
              <a:prstGeom prst="rect">
                <a:avLst/>
              </a:prstGeom>
              <a:blipFill>
                <a:blip r:embed="rId4"/>
                <a:stretch>
                  <a:fillRect b="-38333"/>
                </a:stretch>
              </a:blipFill>
            </p:spPr>
            <p:txBody>
              <a:bodyPr/>
              <a:lstStyle/>
              <a:p>
                <a:r>
                  <a:rPr lang="en-US">
                    <a:noFill/>
                  </a:rPr>
                  <a:t> </a:t>
                </a:r>
              </a:p>
            </p:txBody>
          </p:sp>
        </mc:Fallback>
      </mc:AlternateContent>
    </p:spTree>
    <p:extLst>
      <p:ext uri="{BB962C8B-B14F-4D97-AF65-F5344CB8AC3E}">
        <p14:creationId xmlns:p14="http://schemas.microsoft.com/office/powerpoint/2010/main" val="2884474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B6CF-7903-471B-93E2-198A2B5BCA22}"/>
              </a:ext>
            </a:extLst>
          </p:cNvPr>
          <p:cNvSpPr>
            <a:spLocks noGrp="1"/>
          </p:cNvSpPr>
          <p:nvPr>
            <p:ph type="title"/>
          </p:nvPr>
        </p:nvSpPr>
        <p:spPr/>
        <p:txBody>
          <a:bodyPr/>
          <a:lstStyle/>
          <a:p>
            <a:r>
              <a:rPr lang="en-US" dirty="0"/>
              <a:t>Base model selection</a:t>
            </a:r>
          </a:p>
        </p:txBody>
      </p:sp>
      <p:pic>
        <p:nvPicPr>
          <p:cNvPr id="9" name="Picture 8">
            <a:extLst>
              <a:ext uri="{FF2B5EF4-FFF2-40B4-BE49-F238E27FC236}">
                <a16:creationId xmlns:a16="http://schemas.microsoft.com/office/drawing/2014/main" id="{6D56355A-1DDF-4C68-8AEE-B692DEAF0466}"/>
              </a:ext>
            </a:extLst>
          </p:cNvPr>
          <p:cNvPicPr>
            <a:picLocks noChangeAspect="1"/>
          </p:cNvPicPr>
          <p:nvPr/>
        </p:nvPicPr>
        <p:blipFill rotWithShape="1">
          <a:blip r:embed="rId3"/>
          <a:srcRect l="6142" t="27783" r="34770" b="27214"/>
          <a:stretch/>
        </p:blipFill>
        <p:spPr>
          <a:xfrm>
            <a:off x="2402849" y="3970761"/>
            <a:ext cx="3940078" cy="1851949"/>
          </a:xfrm>
          <a:prstGeom prst="rect">
            <a:avLst/>
          </a:prstGeom>
        </p:spPr>
      </p:pic>
      <p:sp>
        <p:nvSpPr>
          <p:cNvPr id="3" name="Right Brace 2">
            <a:extLst>
              <a:ext uri="{FF2B5EF4-FFF2-40B4-BE49-F238E27FC236}">
                <a16:creationId xmlns:a16="http://schemas.microsoft.com/office/drawing/2014/main" id="{767EFACB-DF2F-4665-8B5B-188DE84DF829}"/>
              </a:ext>
            </a:extLst>
          </p:cNvPr>
          <p:cNvSpPr/>
          <p:nvPr/>
        </p:nvSpPr>
        <p:spPr>
          <a:xfrm>
            <a:off x="6440906" y="4252625"/>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A64AD947-0A00-4496-950A-F1706199CFBB}"/>
              </a:ext>
            </a:extLst>
          </p:cNvPr>
          <p:cNvSpPr/>
          <p:nvPr/>
        </p:nvSpPr>
        <p:spPr>
          <a:xfrm>
            <a:off x="6440906" y="5054601"/>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F3D6284-918A-4E91-AAE2-DA3F8E4E620D}"/>
              </a:ext>
            </a:extLst>
          </p:cNvPr>
          <p:cNvSpPr txBox="1"/>
          <p:nvPr/>
        </p:nvSpPr>
        <p:spPr>
          <a:xfrm>
            <a:off x="6759615" y="4352081"/>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AD9FDF7-1DF2-496D-9FA0-41C3D760F15E}"/>
              </a:ext>
            </a:extLst>
          </p:cNvPr>
          <p:cNvSpPr txBox="1"/>
          <p:nvPr/>
        </p:nvSpPr>
        <p:spPr>
          <a:xfrm>
            <a:off x="6759615" y="5077828"/>
            <a:ext cx="1886674" cy="646331"/>
          </a:xfrm>
          <a:prstGeom prst="rect">
            <a:avLst/>
          </a:prstGeom>
          <a:noFill/>
        </p:spPr>
        <p:txBody>
          <a:bodyPr wrap="square" rtlCol="0">
            <a:spAutoFit/>
          </a:bodyPr>
          <a:lstStyle/>
          <a:p>
            <a:r>
              <a:rPr lang="en-US" dirty="0"/>
              <a:t>Plot-level variables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753CE83-35E4-4194-9F41-A80E3751F825}"/>
                  </a:ext>
                </a:extLst>
              </p:cNvPr>
              <p:cNvSpPr txBox="1"/>
              <p:nvPr/>
            </p:nvSpPr>
            <p:spPr>
              <a:xfrm>
                <a:off x="1349888" y="2537125"/>
                <a:ext cx="9692640"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𝑏𝑎𝑖</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i="1">
                              <a:solidFill>
                                <a:schemeClr val="tx1"/>
                              </a:solidFill>
                              <a:latin typeface="Cambria Math" panose="02040503050406030204" pitchFamily="18" charset="0"/>
                            </a:rPr>
                            <m:t>2</m:t>
                          </m:r>
                        </m:sub>
                      </m:sSub>
                      <m:d>
                        <m:dPr>
                          <m:ctrlPr>
                            <a:rPr lang="en-US" sz="2400"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𝑺𝒊𝒕𝒆</m:t>
                          </m:r>
                        </m:e>
                      </m:d>
                      <m:r>
                        <a:rPr lang="en-US" sz="240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i="1">
                              <a:solidFill>
                                <a:schemeClr val="tx1"/>
                              </a:solidFill>
                              <a:latin typeface="Cambria Math" panose="02040503050406030204" pitchFamily="18" charset="0"/>
                            </a:rPr>
                            <m:t>3</m:t>
                          </m:r>
                        </m:sub>
                      </m:sSub>
                      <m:d>
                        <m:dPr>
                          <m:ctrlPr>
                            <a:rPr lang="en-US" sz="2400"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𝑪𝒐𝒎𝒑𝒆𝒕𝒊𝒕𝒊𝒐𝒏</m:t>
                          </m:r>
                        </m:e>
                      </m:d>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𝑓</m:t>
                          </m:r>
                        </m:e>
                        <m:sub>
                          <m:r>
                            <a:rPr lang="en-US" sz="2400" i="1">
                              <a:solidFill>
                                <a:schemeClr val="bg2"/>
                              </a:solidFill>
                              <a:latin typeface="Cambria Math" panose="02040503050406030204" pitchFamily="18" charset="0"/>
                            </a:rPr>
                            <m:t>4</m:t>
                          </m:r>
                        </m:sub>
                      </m:sSub>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𝑆𝑝𝑒𝑐𝑖𝑒𝑠𝑀𝑖𝑥𝑖𝑛𝑔</m:t>
                          </m:r>
                        </m:e>
                      </m:d>
                    </m:oMath>
                  </m:oMathPara>
                </a14:m>
                <a:endParaRPr lang="en-US" sz="2400" dirty="0"/>
              </a:p>
            </p:txBody>
          </p:sp>
        </mc:Choice>
        <mc:Fallback xmlns="">
          <p:sp>
            <p:nvSpPr>
              <p:cNvPr id="13" name="TextBox 12">
                <a:extLst>
                  <a:ext uri="{FF2B5EF4-FFF2-40B4-BE49-F238E27FC236}">
                    <a16:creationId xmlns:a16="http://schemas.microsoft.com/office/drawing/2014/main" id="{A753CE83-35E4-4194-9F41-A80E3751F825}"/>
                  </a:ext>
                </a:extLst>
              </p:cNvPr>
              <p:cNvSpPr txBox="1">
                <a:spLocks noRot="1" noChangeAspect="1" noMove="1" noResize="1" noEditPoints="1" noAdjustHandles="1" noChangeArrowheads="1" noChangeShapeType="1" noTextEdit="1"/>
              </p:cNvSpPr>
              <p:nvPr/>
            </p:nvSpPr>
            <p:spPr>
              <a:xfrm>
                <a:off x="1349888" y="2537125"/>
                <a:ext cx="9692640" cy="369332"/>
              </a:xfrm>
              <a:prstGeom prst="rect">
                <a:avLst/>
              </a:prstGeom>
              <a:blipFill>
                <a:blip r:embed="rId4"/>
                <a:stretch>
                  <a:fillRect l="-252" b="-37705"/>
                </a:stretch>
              </a:blipFill>
            </p:spPr>
            <p:txBody>
              <a:bodyPr/>
              <a:lstStyle/>
              <a:p>
                <a:r>
                  <a:rPr lang="en-US">
                    <a:noFill/>
                  </a:rPr>
                  <a:t> </a:t>
                </a:r>
              </a:p>
            </p:txBody>
          </p:sp>
        </mc:Fallback>
      </mc:AlternateContent>
    </p:spTree>
    <p:extLst>
      <p:ext uri="{BB962C8B-B14F-4D97-AF65-F5344CB8AC3E}">
        <p14:creationId xmlns:p14="http://schemas.microsoft.com/office/powerpoint/2010/main" val="1347471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AF9A-54CC-4345-8F51-5B72359E8742}"/>
              </a:ext>
            </a:extLst>
          </p:cNvPr>
          <p:cNvSpPr>
            <a:spLocks noGrp="1"/>
          </p:cNvSpPr>
          <p:nvPr>
            <p:ph type="title"/>
          </p:nvPr>
        </p:nvSpPr>
        <p:spPr/>
        <p:txBody>
          <a:bodyPr/>
          <a:lstStyle/>
          <a:p>
            <a:r>
              <a:rPr lang="en-US" dirty="0"/>
              <a:t>Quantifying species composition</a:t>
            </a:r>
          </a:p>
        </p:txBody>
      </p:sp>
      <p:sp>
        <p:nvSpPr>
          <p:cNvPr id="3" name="Content Placeholder 2">
            <a:extLst>
              <a:ext uri="{FF2B5EF4-FFF2-40B4-BE49-F238E27FC236}">
                <a16:creationId xmlns:a16="http://schemas.microsoft.com/office/drawing/2014/main" id="{41C768EB-FA11-45C9-A78A-765BF5265020}"/>
              </a:ext>
            </a:extLst>
          </p:cNvPr>
          <p:cNvSpPr>
            <a:spLocks noGrp="1"/>
          </p:cNvSpPr>
          <p:nvPr>
            <p:ph idx="1"/>
          </p:nvPr>
        </p:nvSpPr>
        <p:spPr>
          <a:xfrm>
            <a:off x="1261872" y="2110811"/>
            <a:ext cx="5284206" cy="2376613"/>
          </a:xfrm>
        </p:spPr>
        <p:txBody>
          <a:bodyPr>
            <a:normAutofit fontScale="92500" lnSpcReduction="10000"/>
          </a:bodyPr>
          <a:lstStyle/>
          <a:p>
            <a:r>
              <a:rPr lang="en-US" dirty="0"/>
              <a:t>Relative abundance of Larch</a:t>
            </a:r>
          </a:p>
          <a:p>
            <a:pPr lvl="1"/>
            <a:r>
              <a:rPr lang="en-US" dirty="0"/>
              <a:t>Sum of larch basal area / total basal area</a:t>
            </a:r>
          </a:p>
          <a:p>
            <a:endParaRPr lang="en-US" dirty="0"/>
          </a:p>
          <a:p>
            <a:endParaRPr lang="en-US" dirty="0"/>
          </a:p>
          <a:p>
            <a:r>
              <a:rPr lang="en-US" dirty="0"/>
              <a:t>Shade Tolerance weighted abundance</a:t>
            </a:r>
          </a:p>
          <a:p>
            <a:pPr lvl="1"/>
            <a:r>
              <a:rPr lang="en-US" dirty="0"/>
              <a:t>Sum of basal area weighted by shade tolerance / total basal area</a:t>
            </a:r>
          </a:p>
          <a:p>
            <a:endParaRPr lang="en-US" dirty="0"/>
          </a:p>
          <a:p>
            <a:endParaRPr lang="en-US" dirty="0"/>
          </a:p>
          <a:p>
            <a:endParaRPr lang="en-US" dirty="0"/>
          </a:p>
          <a:p>
            <a:pPr marL="0" indent="0">
              <a:buNone/>
            </a:pPr>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8418B1-086F-49C8-8C9E-2E5A514991E2}"/>
                  </a:ext>
                </a:extLst>
              </p:cNvPr>
              <p:cNvSpPr txBox="1"/>
              <p:nvPr/>
            </p:nvSpPr>
            <p:spPr>
              <a:xfrm>
                <a:off x="2947811" y="2807420"/>
                <a:ext cx="1912328" cy="6215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𝐵𝐴</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e>
                          </m:nary>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𝐵𝐴</m:t>
                                  </m:r>
                                </m:e>
                                <m:sub>
                                  <m:r>
                                    <a:rPr lang="en-US" b="0" i="1" smtClean="0">
                                      <a:latin typeface="Cambria Math" panose="02040503050406030204" pitchFamily="18" charset="0"/>
                                    </a:rPr>
                                    <m:t>𝑗</m:t>
                                  </m:r>
                                </m:sub>
                              </m:sSub>
                            </m:e>
                          </m:nary>
                        </m:den>
                      </m:f>
                    </m:oMath>
                  </m:oMathPara>
                </a14:m>
                <a:endParaRPr lang="en-US" dirty="0"/>
              </a:p>
            </p:txBody>
          </p:sp>
        </mc:Choice>
        <mc:Fallback xmlns="">
          <p:sp>
            <p:nvSpPr>
              <p:cNvPr id="6" name="TextBox 5">
                <a:extLst>
                  <a:ext uri="{FF2B5EF4-FFF2-40B4-BE49-F238E27FC236}">
                    <a16:creationId xmlns:a16="http://schemas.microsoft.com/office/drawing/2014/main" id="{D88418B1-086F-49C8-8C9E-2E5A514991E2}"/>
                  </a:ext>
                </a:extLst>
              </p:cNvPr>
              <p:cNvSpPr txBox="1">
                <a:spLocks noRot="1" noChangeAspect="1" noMove="1" noResize="1" noEditPoints="1" noAdjustHandles="1" noChangeArrowheads="1" noChangeShapeType="1" noTextEdit="1"/>
              </p:cNvSpPr>
              <p:nvPr/>
            </p:nvSpPr>
            <p:spPr>
              <a:xfrm>
                <a:off x="2947811" y="2807420"/>
                <a:ext cx="1912328" cy="6215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024D744-51D5-43E4-AE2C-EAFAAAB4163C}"/>
                  </a:ext>
                </a:extLst>
              </p:cNvPr>
              <p:cNvSpPr txBox="1"/>
              <p:nvPr/>
            </p:nvSpPr>
            <p:spPr>
              <a:xfrm>
                <a:off x="2718812" y="4395056"/>
                <a:ext cx="2370326" cy="6215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𝑗</m:t>
                          </m:r>
                        </m:sub>
                      </m:sSub>
                      <m:r>
                        <a:rPr lang="en-US" i="1">
                          <a:latin typeface="Cambria Math" panose="02040503050406030204" pitchFamily="18" charset="0"/>
                        </a:rPr>
                        <m:t>=</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𝐵𝐴</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𝑖</m:t>
                                  </m:r>
                                  <m:r>
                                    <a:rPr lang="en-US" b="0" i="1" smtClean="0">
                                      <a:latin typeface="Cambria Math" panose="02040503050406030204" pitchFamily="18" charset="0"/>
                                    </a:rPr>
                                    <m:t>)</m:t>
                                  </m:r>
                                </m:sub>
                              </m:sSub>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𝐵𝐴</m:t>
                                  </m:r>
                                </m:e>
                                <m:sub>
                                  <m:r>
                                    <a:rPr lang="en-US" b="0" i="1" smtClean="0">
                                      <a:latin typeface="Cambria Math" panose="02040503050406030204" pitchFamily="18" charset="0"/>
                                    </a:rPr>
                                    <m:t>𝑗</m:t>
                                  </m:r>
                                </m:sub>
                              </m:sSub>
                            </m:e>
                          </m:nary>
                        </m:den>
                      </m:f>
                    </m:oMath>
                  </m:oMathPara>
                </a14:m>
                <a:endParaRPr lang="en-US" dirty="0"/>
              </a:p>
            </p:txBody>
          </p:sp>
        </mc:Choice>
        <mc:Fallback>
          <p:sp>
            <p:nvSpPr>
              <p:cNvPr id="8" name="TextBox 7">
                <a:extLst>
                  <a:ext uri="{FF2B5EF4-FFF2-40B4-BE49-F238E27FC236}">
                    <a16:creationId xmlns:a16="http://schemas.microsoft.com/office/drawing/2014/main" id="{6024D744-51D5-43E4-AE2C-EAFAAAB4163C}"/>
                  </a:ext>
                </a:extLst>
              </p:cNvPr>
              <p:cNvSpPr txBox="1">
                <a:spLocks noRot="1" noChangeAspect="1" noMove="1" noResize="1" noEditPoints="1" noAdjustHandles="1" noChangeArrowheads="1" noChangeShapeType="1" noTextEdit="1"/>
              </p:cNvSpPr>
              <p:nvPr/>
            </p:nvSpPr>
            <p:spPr>
              <a:xfrm>
                <a:off x="2718812" y="4395056"/>
                <a:ext cx="2370326" cy="621580"/>
              </a:xfrm>
              <a:prstGeom prst="rect">
                <a:avLst/>
              </a:prstGeom>
              <a:blipFill>
                <a:blip r:embed="rId4"/>
                <a:stretch>
                  <a:fillRect b="-98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2FBA5D0-5F23-491E-969D-BF4B15605216}"/>
              </a:ext>
            </a:extLst>
          </p:cNvPr>
          <p:cNvPicPr>
            <a:picLocks noChangeAspect="1"/>
          </p:cNvPicPr>
          <p:nvPr/>
        </p:nvPicPr>
        <p:blipFill>
          <a:blip r:embed="rId5"/>
          <a:stretch>
            <a:fillRect/>
          </a:stretch>
        </p:blipFill>
        <p:spPr>
          <a:xfrm>
            <a:off x="6546078" y="2130561"/>
            <a:ext cx="4133850" cy="2886075"/>
          </a:xfrm>
          <a:prstGeom prst="rect">
            <a:avLst/>
          </a:prstGeom>
        </p:spPr>
      </p:pic>
      <p:sp>
        <p:nvSpPr>
          <p:cNvPr id="11" name="TextBox 10">
            <a:extLst>
              <a:ext uri="{FF2B5EF4-FFF2-40B4-BE49-F238E27FC236}">
                <a16:creationId xmlns:a16="http://schemas.microsoft.com/office/drawing/2014/main" id="{B28D6E50-513B-4FC2-9AA7-5F5376A05A7E}"/>
              </a:ext>
            </a:extLst>
          </p:cNvPr>
          <p:cNvSpPr txBox="1"/>
          <p:nvPr/>
        </p:nvSpPr>
        <p:spPr>
          <a:xfrm>
            <a:off x="6446644" y="5036386"/>
            <a:ext cx="4332717" cy="369332"/>
          </a:xfrm>
          <a:prstGeom prst="rect">
            <a:avLst/>
          </a:prstGeom>
          <a:noFill/>
        </p:spPr>
        <p:txBody>
          <a:bodyPr wrap="square" rtlCol="0">
            <a:spAutoFit/>
          </a:bodyPr>
          <a:lstStyle/>
          <a:p>
            <a:r>
              <a:rPr lang="en-US" dirty="0"/>
              <a:t>Shade tolerance (</a:t>
            </a:r>
            <a:r>
              <a:rPr lang="en-US" dirty="0" err="1"/>
              <a:t>Liendard</a:t>
            </a:r>
            <a:r>
              <a:rPr lang="en-US" dirty="0"/>
              <a:t> et al. 2015)</a:t>
            </a:r>
          </a:p>
        </p:txBody>
      </p:sp>
    </p:spTree>
    <p:extLst>
      <p:ext uri="{BB962C8B-B14F-4D97-AF65-F5344CB8AC3E}">
        <p14:creationId xmlns:p14="http://schemas.microsoft.com/office/powerpoint/2010/main" val="2230298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28DF3-F78E-40F6-82BA-587C08116846}"/>
              </a:ext>
            </a:extLst>
          </p:cNvPr>
          <p:cNvSpPr>
            <a:spLocks noGrp="1"/>
          </p:cNvSpPr>
          <p:nvPr>
            <p:ph type="title"/>
          </p:nvPr>
        </p:nvSpPr>
        <p:spPr/>
        <p:txBody>
          <a:bodyPr/>
          <a:lstStyle/>
          <a:p>
            <a:r>
              <a:rPr lang="en-US" dirty="0"/>
              <a:t>The model</a:t>
            </a:r>
          </a:p>
        </p:txBody>
      </p:sp>
      <p:pic>
        <p:nvPicPr>
          <p:cNvPr id="12" name="Picture 11">
            <a:extLst>
              <a:ext uri="{FF2B5EF4-FFF2-40B4-BE49-F238E27FC236}">
                <a16:creationId xmlns:a16="http://schemas.microsoft.com/office/drawing/2014/main" id="{AE86BBC6-D323-403A-A899-BFAF1D1CE57B}"/>
              </a:ext>
            </a:extLst>
          </p:cNvPr>
          <p:cNvPicPr>
            <a:picLocks noChangeAspect="1"/>
          </p:cNvPicPr>
          <p:nvPr/>
        </p:nvPicPr>
        <p:blipFill rotWithShape="1">
          <a:blip r:embed="rId3"/>
          <a:srcRect l="6145" t="27854" r="6195" b="27142"/>
          <a:stretch/>
        </p:blipFill>
        <p:spPr>
          <a:xfrm>
            <a:off x="2420993" y="4160951"/>
            <a:ext cx="5845216" cy="185194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5FA198-447F-44DE-8F01-BEEFA9D8517A}"/>
                  </a:ext>
                </a:extLst>
              </p:cNvPr>
              <p:cNvSpPr txBox="1"/>
              <p:nvPr/>
            </p:nvSpPr>
            <p:spPr>
              <a:xfrm>
                <a:off x="1139868" y="2537125"/>
                <a:ext cx="9902660"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𝑏𝑎𝑖</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i="1">
                              <a:solidFill>
                                <a:schemeClr val="tx1"/>
                              </a:solidFill>
                              <a:latin typeface="Cambria Math" panose="02040503050406030204" pitchFamily="18" charset="0"/>
                            </a:rPr>
                            <m:t>2</m:t>
                          </m:r>
                        </m:sub>
                      </m:sSub>
                      <m:d>
                        <m:dPr>
                          <m:ctrlPr>
                            <a:rPr lang="en-US" sz="2400"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𝑺𝒊𝒕𝒆</m:t>
                          </m:r>
                        </m:e>
                      </m:d>
                      <m:r>
                        <a:rPr lang="en-US" sz="240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i="1">
                              <a:solidFill>
                                <a:schemeClr val="tx1"/>
                              </a:solidFill>
                              <a:latin typeface="Cambria Math" panose="02040503050406030204" pitchFamily="18" charset="0"/>
                            </a:rPr>
                            <m:t>3</m:t>
                          </m:r>
                        </m:sub>
                      </m:sSub>
                      <m:d>
                        <m:dPr>
                          <m:ctrlPr>
                            <a:rPr lang="en-US" sz="2400"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𝑪𝒐𝒎𝒑𝒆𝒕𝒊𝒕𝒊𝒐𝒏</m:t>
                          </m:r>
                        </m:e>
                      </m:d>
                      <m:r>
                        <a:rPr lang="en-US" sz="240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i="1">
                              <a:solidFill>
                                <a:schemeClr val="tx1"/>
                              </a:solidFill>
                              <a:latin typeface="Cambria Math" panose="02040503050406030204" pitchFamily="18" charset="0"/>
                            </a:rPr>
                            <m:t>4</m:t>
                          </m:r>
                        </m:sub>
                      </m:sSub>
                      <m:d>
                        <m:dPr>
                          <m:ctrlPr>
                            <a:rPr lang="en-US" sz="2400"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rPr>
                            <m:t>𝑺𝒑𝒆𝒄𝒊𝒆𝒔𝑴𝒊𝒙𝒊𝒏𝒈</m:t>
                          </m:r>
                        </m:e>
                      </m:d>
                    </m:oMath>
                  </m:oMathPara>
                </a14:m>
                <a:endParaRPr lang="en-US" sz="2400" dirty="0"/>
              </a:p>
            </p:txBody>
          </p:sp>
        </mc:Choice>
        <mc:Fallback xmlns="">
          <p:sp>
            <p:nvSpPr>
              <p:cNvPr id="14" name="TextBox 13">
                <a:extLst>
                  <a:ext uri="{FF2B5EF4-FFF2-40B4-BE49-F238E27FC236}">
                    <a16:creationId xmlns:a16="http://schemas.microsoft.com/office/drawing/2014/main" id="{885FA198-447F-44DE-8F01-BEEFA9D8517A}"/>
                  </a:ext>
                </a:extLst>
              </p:cNvPr>
              <p:cNvSpPr txBox="1">
                <a:spLocks noRot="1" noChangeAspect="1" noMove="1" noResize="1" noEditPoints="1" noAdjustHandles="1" noChangeArrowheads="1" noChangeShapeType="1" noTextEdit="1"/>
              </p:cNvSpPr>
              <p:nvPr/>
            </p:nvSpPr>
            <p:spPr>
              <a:xfrm>
                <a:off x="1139868" y="2537125"/>
                <a:ext cx="9902660" cy="369332"/>
              </a:xfrm>
              <a:prstGeom prst="rect">
                <a:avLst/>
              </a:prstGeom>
              <a:blipFill>
                <a:blip r:embed="rId4"/>
                <a:stretch>
                  <a:fillRect l="-246" b="-37705"/>
                </a:stretch>
              </a:blipFill>
            </p:spPr>
            <p:txBody>
              <a:bodyPr/>
              <a:lstStyle/>
              <a:p>
                <a:r>
                  <a:rPr lang="en-US">
                    <a:noFill/>
                  </a:rPr>
                  <a:t> </a:t>
                </a:r>
              </a:p>
            </p:txBody>
          </p:sp>
        </mc:Fallback>
      </mc:AlternateContent>
    </p:spTree>
    <p:extLst>
      <p:ext uri="{BB962C8B-B14F-4D97-AF65-F5344CB8AC3E}">
        <p14:creationId xmlns:p14="http://schemas.microsoft.com/office/powerpoint/2010/main" val="270645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910D-9827-41BD-ACBB-DECCBDA3658B}"/>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6A4FE08-F4B9-41FC-953A-22B7B5A6AFAA}"/>
              </a:ext>
            </a:extLst>
          </p:cNvPr>
          <p:cNvSpPr>
            <a:spLocks noGrp="1"/>
          </p:cNvSpPr>
          <p:nvPr>
            <p:ph idx="1"/>
          </p:nvPr>
        </p:nvSpPr>
        <p:spPr/>
        <p:txBody>
          <a:bodyPr/>
          <a:lstStyle/>
          <a:p>
            <a:r>
              <a:rPr lang="en-US" dirty="0"/>
              <a:t>Selected diameter over individual tree basal area</a:t>
            </a:r>
          </a:p>
        </p:txBody>
      </p:sp>
      <p:pic>
        <p:nvPicPr>
          <p:cNvPr id="4" name="Picture 3">
            <a:extLst>
              <a:ext uri="{FF2B5EF4-FFF2-40B4-BE49-F238E27FC236}">
                <a16:creationId xmlns:a16="http://schemas.microsoft.com/office/drawing/2014/main" id="{899A1AFF-E113-474B-8E71-279D4C487B53}"/>
              </a:ext>
            </a:extLst>
          </p:cNvPr>
          <p:cNvPicPr>
            <a:picLocks noChangeAspect="1"/>
          </p:cNvPicPr>
          <p:nvPr/>
        </p:nvPicPr>
        <p:blipFill>
          <a:blip r:embed="rId3"/>
          <a:stretch>
            <a:fillRect/>
          </a:stretch>
        </p:blipFill>
        <p:spPr>
          <a:xfrm>
            <a:off x="424970" y="2834011"/>
            <a:ext cx="5421965" cy="3346127"/>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4EB9839-9207-4BF3-9040-61D79BD471CA}"/>
                  </a:ext>
                </a:extLst>
              </p:cNvPr>
              <p:cNvSpPr txBox="1"/>
              <p:nvPr/>
            </p:nvSpPr>
            <p:spPr>
              <a:xfrm>
                <a:off x="1261872" y="2276271"/>
                <a:ext cx="7269986" cy="246221"/>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𝑙𝑛</m:t>
                      </m:r>
                      <m:r>
                        <a:rPr lang="en-US" sz="1600" b="0" i="1" smtClean="0">
                          <a:latin typeface="Cambria Math" panose="02040503050406030204" pitchFamily="18" charset="0"/>
                        </a:rPr>
                        <m:t>⁡(</m:t>
                      </m:r>
                      <m:r>
                        <a:rPr lang="en-US" sz="1600" b="0" i="1" smtClean="0">
                          <a:latin typeface="Cambria Math" panose="02040503050406030204" pitchFamily="18" charset="0"/>
                        </a:rPr>
                        <m:t>𝑏𝑎𝑖</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𝐷𝑖𝑎𝑚𝑒𝑡𝑒𝑟</m:t>
                      </m:r>
                      <m:r>
                        <a:rPr lang="en-US" sz="1600" b="0" i="1" smtClean="0">
                          <a:latin typeface="Cambria Math" panose="02040503050406030204" pitchFamily="18" charset="0"/>
                        </a:rPr>
                        <m:t>)+</m:t>
                      </m:r>
                      <m:sSub>
                        <m:sSubPr>
                          <m:ctrlPr>
                            <a:rPr lang="en-US" sz="1600" i="1" smtClean="0">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𝑓</m:t>
                          </m:r>
                        </m:e>
                        <m:sub>
                          <m:r>
                            <a:rPr lang="en-US" sz="1600" i="1">
                              <a:solidFill>
                                <a:schemeClr val="bg2"/>
                              </a:solidFill>
                              <a:latin typeface="Cambria Math" panose="02040503050406030204" pitchFamily="18" charset="0"/>
                            </a:rPr>
                            <m:t>2</m:t>
                          </m:r>
                        </m:sub>
                      </m:sSub>
                      <m:d>
                        <m:dPr>
                          <m:ctrlPr>
                            <a:rPr lang="en-US" sz="1600" i="1">
                              <a:solidFill>
                                <a:schemeClr val="bg2"/>
                              </a:solidFill>
                              <a:latin typeface="Cambria Math" panose="02040503050406030204" pitchFamily="18" charset="0"/>
                            </a:rPr>
                          </m:ctrlPr>
                        </m:dPr>
                        <m:e>
                          <m:r>
                            <a:rPr lang="en-US" sz="1600" b="1" i="1">
                              <a:solidFill>
                                <a:schemeClr val="bg2"/>
                              </a:solidFill>
                              <a:latin typeface="Cambria Math" panose="02040503050406030204" pitchFamily="18" charset="0"/>
                            </a:rPr>
                            <m:t>𝑺𝒊𝒕𝒆</m:t>
                          </m:r>
                        </m:e>
                      </m:d>
                      <m:r>
                        <a:rPr lang="en-US" sz="1600" i="1" smtClean="0">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𝑓</m:t>
                          </m:r>
                        </m:e>
                        <m:sub>
                          <m:r>
                            <a:rPr lang="en-US" sz="1600" i="1">
                              <a:solidFill>
                                <a:schemeClr val="bg2"/>
                              </a:solidFill>
                              <a:latin typeface="Cambria Math" panose="02040503050406030204" pitchFamily="18" charset="0"/>
                            </a:rPr>
                            <m:t>3</m:t>
                          </m:r>
                        </m:sub>
                      </m:sSub>
                      <m:d>
                        <m:dPr>
                          <m:ctrlPr>
                            <a:rPr lang="en-US" sz="1600" i="1">
                              <a:solidFill>
                                <a:schemeClr val="bg2"/>
                              </a:solidFill>
                              <a:latin typeface="Cambria Math" panose="02040503050406030204" pitchFamily="18" charset="0"/>
                            </a:rPr>
                          </m:ctrlPr>
                        </m:dPr>
                        <m:e>
                          <m:r>
                            <a:rPr lang="en-US" sz="1600" b="1" i="1">
                              <a:solidFill>
                                <a:schemeClr val="bg2"/>
                              </a:solidFill>
                              <a:latin typeface="Cambria Math" panose="02040503050406030204" pitchFamily="18" charset="0"/>
                            </a:rPr>
                            <m:t>𝑪𝒐𝒎𝒑𝒆𝒕𝒊𝒕𝒊𝒐𝒏</m:t>
                          </m:r>
                        </m:e>
                      </m:d>
                      <m:r>
                        <a:rPr lang="en-US" sz="1600" i="1" smtClean="0">
                          <a:solidFill>
                            <a:schemeClr val="bg2"/>
                          </a:solidFill>
                          <a:latin typeface="Cambria Math" panose="02040503050406030204" pitchFamily="18" charset="0"/>
                        </a:rPr>
                        <m:t>+</m:t>
                      </m:r>
                      <m:sSub>
                        <m:sSubPr>
                          <m:ctrlPr>
                            <a:rPr lang="en-US" sz="1600" i="1">
                              <a:solidFill>
                                <a:schemeClr val="bg2"/>
                              </a:solidFill>
                              <a:latin typeface="Cambria Math" panose="02040503050406030204" pitchFamily="18" charset="0"/>
                            </a:rPr>
                          </m:ctrlPr>
                        </m:sSubPr>
                        <m:e>
                          <m:r>
                            <a:rPr lang="en-US" sz="1600" i="1">
                              <a:solidFill>
                                <a:schemeClr val="bg2"/>
                              </a:solidFill>
                              <a:latin typeface="Cambria Math" panose="02040503050406030204" pitchFamily="18" charset="0"/>
                            </a:rPr>
                            <m:t>𝑓</m:t>
                          </m:r>
                        </m:e>
                        <m:sub>
                          <m:r>
                            <a:rPr lang="en-US" sz="1600" i="1">
                              <a:solidFill>
                                <a:schemeClr val="bg2"/>
                              </a:solidFill>
                              <a:latin typeface="Cambria Math" panose="02040503050406030204" pitchFamily="18" charset="0"/>
                            </a:rPr>
                            <m:t>4</m:t>
                          </m:r>
                        </m:sub>
                      </m:sSub>
                      <m:d>
                        <m:dPr>
                          <m:ctrlPr>
                            <a:rPr lang="en-US" sz="1600" i="1">
                              <a:solidFill>
                                <a:schemeClr val="bg2"/>
                              </a:solidFill>
                              <a:latin typeface="Cambria Math" panose="02040503050406030204" pitchFamily="18" charset="0"/>
                            </a:rPr>
                          </m:ctrlPr>
                        </m:dPr>
                        <m:e>
                          <m:r>
                            <a:rPr lang="en-US" sz="1600" b="1" i="1">
                              <a:solidFill>
                                <a:schemeClr val="bg2"/>
                              </a:solidFill>
                              <a:latin typeface="Cambria Math" panose="02040503050406030204" pitchFamily="18" charset="0"/>
                            </a:rPr>
                            <m:t>𝑺𝒑𝒆𝒄𝒊𝒆𝒔𝑴𝒊𝒙𝒊𝒏𝒈</m:t>
                          </m:r>
                        </m:e>
                      </m:d>
                    </m:oMath>
                  </m:oMathPara>
                </a14:m>
                <a:endParaRPr lang="en-US" sz="1600" dirty="0"/>
              </a:p>
            </p:txBody>
          </p:sp>
        </mc:Choice>
        <mc:Fallback>
          <p:sp>
            <p:nvSpPr>
              <p:cNvPr id="5" name="TextBox 4">
                <a:extLst>
                  <a:ext uri="{FF2B5EF4-FFF2-40B4-BE49-F238E27FC236}">
                    <a16:creationId xmlns:a16="http://schemas.microsoft.com/office/drawing/2014/main" id="{44EB9839-9207-4BF3-9040-61D79BD471CA}"/>
                  </a:ext>
                </a:extLst>
              </p:cNvPr>
              <p:cNvSpPr txBox="1">
                <a:spLocks noRot="1" noChangeAspect="1" noMove="1" noResize="1" noEditPoints="1" noAdjustHandles="1" noChangeArrowheads="1" noChangeShapeType="1" noTextEdit="1"/>
              </p:cNvSpPr>
              <p:nvPr/>
            </p:nvSpPr>
            <p:spPr>
              <a:xfrm>
                <a:off x="1261872" y="2276271"/>
                <a:ext cx="7269986" cy="246221"/>
              </a:xfrm>
              <a:prstGeom prst="rect">
                <a:avLst/>
              </a:prstGeom>
              <a:blipFill>
                <a:blip r:embed="rId4"/>
                <a:stretch>
                  <a:fillRect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BB6018-DEC6-4292-BA65-2734A9FEA3E8}"/>
              </a:ext>
            </a:extLst>
          </p:cNvPr>
          <p:cNvPicPr>
            <a:picLocks noChangeAspect="1"/>
          </p:cNvPicPr>
          <p:nvPr/>
        </p:nvPicPr>
        <p:blipFill>
          <a:blip r:embed="rId5"/>
          <a:stretch>
            <a:fillRect/>
          </a:stretch>
        </p:blipFill>
        <p:spPr>
          <a:xfrm>
            <a:off x="6108192" y="2834010"/>
            <a:ext cx="5421965" cy="3346127"/>
          </a:xfrm>
          <a:prstGeom prst="rect">
            <a:avLst/>
          </a:prstGeom>
        </p:spPr>
      </p:pic>
    </p:spTree>
    <p:extLst>
      <p:ext uri="{BB962C8B-B14F-4D97-AF65-F5344CB8AC3E}">
        <p14:creationId xmlns:p14="http://schemas.microsoft.com/office/powerpoint/2010/main" val="1124524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D0F1-B883-4F29-8B78-FD26373A4C2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4A8DFA6-4D2C-4205-97F9-929C071115CA}"/>
              </a:ext>
            </a:extLst>
          </p:cNvPr>
          <p:cNvSpPr>
            <a:spLocks noGrp="1"/>
          </p:cNvSpPr>
          <p:nvPr>
            <p:ph idx="1"/>
          </p:nvPr>
        </p:nvSpPr>
        <p:spPr/>
        <p:txBody>
          <a:bodyPr/>
          <a:lstStyle/>
          <a:p>
            <a:r>
              <a:rPr lang="en-US" dirty="0"/>
              <a:t>Comparing this relationship with FVS</a:t>
            </a:r>
          </a:p>
        </p:txBody>
      </p:sp>
      <p:pic>
        <p:nvPicPr>
          <p:cNvPr id="4" name="Picture 3">
            <a:extLst>
              <a:ext uri="{FF2B5EF4-FFF2-40B4-BE49-F238E27FC236}">
                <a16:creationId xmlns:a16="http://schemas.microsoft.com/office/drawing/2014/main" id="{BBE4B9D3-0307-49FA-9596-460FB5DA9C62}"/>
              </a:ext>
            </a:extLst>
          </p:cNvPr>
          <p:cNvPicPr>
            <a:picLocks noChangeAspect="1"/>
          </p:cNvPicPr>
          <p:nvPr/>
        </p:nvPicPr>
        <p:blipFill>
          <a:blip r:embed="rId3"/>
          <a:stretch>
            <a:fillRect/>
          </a:stretch>
        </p:blipFill>
        <p:spPr>
          <a:xfrm>
            <a:off x="346639" y="2529484"/>
            <a:ext cx="5761553" cy="3555702"/>
          </a:xfrm>
          <a:prstGeom prst="rect">
            <a:avLst/>
          </a:prstGeom>
        </p:spPr>
      </p:pic>
      <p:pic>
        <p:nvPicPr>
          <p:cNvPr id="5" name="Picture 4">
            <a:extLst>
              <a:ext uri="{FF2B5EF4-FFF2-40B4-BE49-F238E27FC236}">
                <a16:creationId xmlns:a16="http://schemas.microsoft.com/office/drawing/2014/main" id="{AC9E2FE1-B0A2-404D-94F4-2BF08103E103}"/>
              </a:ext>
            </a:extLst>
          </p:cNvPr>
          <p:cNvPicPr>
            <a:picLocks noChangeAspect="1"/>
          </p:cNvPicPr>
          <p:nvPr/>
        </p:nvPicPr>
        <p:blipFill>
          <a:blip r:embed="rId4"/>
          <a:stretch>
            <a:fillRect/>
          </a:stretch>
        </p:blipFill>
        <p:spPr>
          <a:xfrm>
            <a:off x="6212733" y="2529484"/>
            <a:ext cx="5761554" cy="3555702"/>
          </a:xfrm>
          <a:prstGeom prst="rect">
            <a:avLst/>
          </a:prstGeom>
        </p:spPr>
      </p:pic>
    </p:spTree>
    <p:extLst>
      <p:ext uri="{BB962C8B-B14F-4D97-AF65-F5344CB8AC3E}">
        <p14:creationId xmlns:p14="http://schemas.microsoft.com/office/powerpoint/2010/main" val="1406859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C99D-B2C3-4400-98A7-7C646AC5F646}"/>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D237878F-3159-468A-91E9-0DFA508871FF}"/>
              </a:ext>
            </a:extLst>
          </p:cNvPr>
          <p:cNvSpPr>
            <a:spLocks noGrp="1"/>
          </p:cNvSpPr>
          <p:nvPr>
            <p:ph idx="1"/>
          </p:nvPr>
        </p:nvSpPr>
        <p:spPr/>
        <p:txBody>
          <a:bodyPr/>
          <a:lstStyle/>
          <a:p>
            <a:r>
              <a:rPr lang="en-US" dirty="0"/>
              <a:t>I still have plenty of analysis to work through</a:t>
            </a:r>
          </a:p>
          <a:p>
            <a:r>
              <a:rPr lang="en-US" dirty="0"/>
              <a:t>Aiming at finishing by early September – I’ll be working through the summer</a:t>
            </a:r>
          </a:p>
          <a:p>
            <a:r>
              <a:rPr lang="en-US" dirty="0"/>
              <a:t>Likely helping with field work this summer</a:t>
            </a:r>
          </a:p>
        </p:txBody>
      </p:sp>
    </p:spTree>
    <p:extLst>
      <p:ext uri="{BB962C8B-B14F-4D97-AF65-F5344CB8AC3E}">
        <p14:creationId xmlns:p14="http://schemas.microsoft.com/office/powerpoint/2010/main" val="348898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3071-D47E-4C87-B66B-9A707AB2CB7F}"/>
              </a:ext>
            </a:extLst>
          </p:cNvPr>
          <p:cNvSpPr>
            <a:spLocks noGrp="1"/>
          </p:cNvSpPr>
          <p:nvPr>
            <p:ph type="title"/>
          </p:nvPr>
        </p:nvSpPr>
        <p:spPr/>
        <p:txBody>
          <a:bodyPr/>
          <a:lstStyle/>
          <a:p>
            <a:r>
              <a:rPr lang="en-US" dirty="0"/>
              <a:t>Data Collection Summer 2021</a:t>
            </a:r>
          </a:p>
        </p:txBody>
      </p:sp>
      <p:pic>
        <p:nvPicPr>
          <p:cNvPr id="9" name="Content Placeholder 8" descr="Map&#10;&#10;Description automatically generated">
            <a:extLst>
              <a:ext uri="{FF2B5EF4-FFF2-40B4-BE49-F238E27FC236}">
                <a16:creationId xmlns:a16="http://schemas.microsoft.com/office/drawing/2014/main" id="{F6C7C04D-3474-40EA-A7D1-7CF1DCE03B3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5254" y="1870238"/>
            <a:ext cx="4351338" cy="4351338"/>
          </a:xfrm>
          <a:prstGeom prst="rect">
            <a:avLst/>
          </a:prstGeom>
          <a:ln>
            <a:noFill/>
          </a:ln>
          <a:effectLst>
            <a:outerShdw blurRad="292100" dist="139700" dir="2700000" algn="tl" rotWithShape="0">
              <a:srgbClr val="333333">
                <a:alpha val="65000"/>
              </a:srgbClr>
            </a:outerShdw>
          </a:effectLst>
        </p:spPr>
      </p:pic>
      <p:pic>
        <p:nvPicPr>
          <p:cNvPr id="11" name="Picture 10" descr="A group of people hiking in the woods&#10;&#10;Description automatically generated">
            <a:extLst>
              <a:ext uri="{FF2B5EF4-FFF2-40B4-BE49-F238E27FC236}">
                <a16:creationId xmlns:a16="http://schemas.microsoft.com/office/drawing/2014/main" id="{2C46B3A7-4408-49F3-B01A-18F151DA7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679" y="1407930"/>
            <a:ext cx="3593013" cy="2021070"/>
          </a:xfrm>
          <a:prstGeom prst="rect">
            <a:avLst/>
          </a:prstGeom>
          <a:ln>
            <a:noFill/>
          </a:ln>
          <a:effectLst>
            <a:outerShdw blurRad="292100" dist="139700" dir="2700000" algn="tl" rotWithShape="0">
              <a:srgbClr val="333333">
                <a:alpha val="65000"/>
              </a:srgbClr>
            </a:outerShdw>
          </a:effectLst>
        </p:spPr>
      </p:pic>
      <p:pic>
        <p:nvPicPr>
          <p:cNvPr id="17" name="Picture 16" descr="A person walking in the woods&#10;&#10;Description automatically generated with medium confidence">
            <a:extLst>
              <a:ext uri="{FF2B5EF4-FFF2-40B4-BE49-F238E27FC236}">
                <a16:creationId xmlns:a16="http://schemas.microsoft.com/office/drawing/2014/main" id="{6FC02E7C-058E-4951-B35A-B42E9117E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5409" y="1942426"/>
            <a:ext cx="2505749" cy="18793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A33CBE41-5E3B-4DF2-BFCD-872EB121DB20}"/>
              </a:ext>
            </a:extLst>
          </p:cNvPr>
          <p:cNvPicPr>
            <a:picLocks noChangeAspect="1"/>
          </p:cNvPicPr>
          <p:nvPr/>
        </p:nvPicPr>
        <p:blipFill>
          <a:blip r:embed="rId6"/>
          <a:stretch>
            <a:fillRect/>
          </a:stretch>
        </p:blipFill>
        <p:spPr>
          <a:xfrm>
            <a:off x="5809337" y="4045907"/>
            <a:ext cx="4817894" cy="2446333"/>
          </a:xfrm>
          <a:prstGeom prst="rect">
            <a:avLst/>
          </a:prstGeom>
          <a:ln>
            <a:solidFill>
              <a:schemeClr val="tx1"/>
            </a:solidFill>
          </a:ln>
        </p:spPr>
      </p:pic>
    </p:spTree>
    <p:extLst>
      <p:ext uri="{BB962C8B-B14F-4D97-AF65-F5344CB8AC3E}">
        <p14:creationId xmlns:p14="http://schemas.microsoft.com/office/powerpoint/2010/main" val="3265724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8790-9AEE-4E91-A5EF-D68ABD644B6A}"/>
              </a:ext>
            </a:extLst>
          </p:cNvPr>
          <p:cNvSpPr>
            <a:spLocks noGrp="1"/>
          </p:cNvSpPr>
          <p:nvPr>
            <p:ph type="title"/>
          </p:nvPr>
        </p:nvSpPr>
        <p:spPr/>
        <p:txBody>
          <a:bodyPr/>
          <a:lstStyle/>
          <a:p>
            <a:r>
              <a:rPr lang="en-US" dirty="0"/>
              <a:t>Data Collected</a:t>
            </a:r>
          </a:p>
        </p:txBody>
      </p:sp>
      <p:pic>
        <p:nvPicPr>
          <p:cNvPr id="11" name="Content Placeholder 10">
            <a:extLst>
              <a:ext uri="{FF2B5EF4-FFF2-40B4-BE49-F238E27FC236}">
                <a16:creationId xmlns:a16="http://schemas.microsoft.com/office/drawing/2014/main" id="{7B9C3422-D30A-444A-B4B3-8059D0D01746}"/>
              </a:ext>
            </a:extLst>
          </p:cNvPr>
          <p:cNvPicPr>
            <a:picLocks noGrp="1" noChangeAspect="1"/>
          </p:cNvPicPr>
          <p:nvPr>
            <p:ph idx="1"/>
          </p:nvPr>
        </p:nvPicPr>
        <p:blipFill>
          <a:blip r:embed="rId3"/>
          <a:stretch>
            <a:fillRect/>
          </a:stretch>
        </p:blipFill>
        <p:spPr>
          <a:xfrm>
            <a:off x="2346535" y="1691322"/>
            <a:ext cx="7523313" cy="4642959"/>
          </a:xfrm>
          <a:prstGeom prst="rect">
            <a:avLst/>
          </a:prstGeom>
        </p:spPr>
      </p:pic>
    </p:spTree>
    <p:extLst>
      <p:ext uri="{BB962C8B-B14F-4D97-AF65-F5344CB8AC3E}">
        <p14:creationId xmlns:p14="http://schemas.microsoft.com/office/powerpoint/2010/main" val="387610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E8D86-FD69-49E0-868B-021AB1301E16}"/>
              </a:ext>
            </a:extLst>
          </p:cNvPr>
          <p:cNvSpPr>
            <a:spLocks noGrp="1"/>
          </p:cNvSpPr>
          <p:nvPr>
            <p:ph type="title"/>
          </p:nvPr>
        </p:nvSpPr>
        <p:spPr/>
        <p:txBody>
          <a:bodyPr/>
          <a:lstStyle/>
          <a:p>
            <a:r>
              <a:rPr lang="en-US" dirty="0"/>
              <a:t>Data Collected</a:t>
            </a:r>
          </a:p>
        </p:txBody>
      </p:sp>
      <p:pic>
        <p:nvPicPr>
          <p:cNvPr id="3" name="Picture 2">
            <a:extLst>
              <a:ext uri="{FF2B5EF4-FFF2-40B4-BE49-F238E27FC236}">
                <a16:creationId xmlns:a16="http://schemas.microsoft.com/office/drawing/2014/main" id="{1ED891CF-FE33-45D3-883F-685E72CCFB37}"/>
              </a:ext>
            </a:extLst>
          </p:cNvPr>
          <p:cNvPicPr>
            <a:picLocks noChangeAspect="1"/>
          </p:cNvPicPr>
          <p:nvPr/>
        </p:nvPicPr>
        <p:blipFill>
          <a:blip r:embed="rId3"/>
          <a:stretch>
            <a:fillRect/>
          </a:stretch>
        </p:blipFill>
        <p:spPr>
          <a:xfrm>
            <a:off x="2156835" y="1816724"/>
            <a:ext cx="7878330" cy="4862055"/>
          </a:xfrm>
          <a:prstGeom prst="rect">
            <a:avLst/>
          </a:prstGeom>
        </p:spPr>
      </p:pic>
    </p:spTree>
    <p:extLst>
      <p:ext uri="{BB962C8B-B14F-4D97-AF65-F5344CB8AC3E}">
        <p14:creationId xmlns:p14="http://schemas.microsoft.com/office/powerpoint/2010/main" val="3339718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E8D86-FD69-49E0-868B-021AB1301E16}"/>
              </a:ext>
            </a:extLst>
          </p:cNvPr>
          <p:cNvSpPr>
            <a:spLocks noGrp="1"/>
          </p:cNvSpPr>
          <p:nvPr>
            <p:ph type="title"/>
          </p:nvPr>
        </p:nvSpPr>
        <p:spPr/>
        <p:txBody>
          <a:bodyPr/>
          <a:lstStyle/>
          <a:p>
            <a:r>
              <a:rPr lang="en-US" dirty="0"/>
              <a:t>Data Collected</a:t>
            </a:r>
          </a:p>
        </p:txBody>
      </p:sp>
      <p:pic>
        <p:nvPicPr>
          <p:cNvPr id="7" name="Picture 6">
            <a:extLst>
              <a:ext uri="{FF2B5EF4-FFF2-40B4-BE49-F238E27FC236}">
                <a16:creationId xmlns:a16="http://schemas.microsoft.com/office/drawing/2014/main" id="{5D744DD1-DBC7-4343-9B7E-E36C4B75BB75}"/>
              </a:ext>
            </a:extLst>
          </p:cNvPr>
          <p:cNvPicPr>
            <a:picLocks noChangeAspect="1"/>
          </p:cNvPicPr>
          <p:nvPr/>
        </p:nvPicPr>
        <p:blipFill>
          <a:blip r:embed="rId3"/>
          <a:stretch>
            <a:fillRect/>
          </a:stretch>
        </p:blipFill>
        <p:spPr>
          <a:xfrm>
            <a:off x="2077793" y="1691322"/>
            <a:ext cx="8036414" cy="4959616"/>
          </a:xfrm>
          <a:prstGeom prst="rect">
            <a:avLst/>
          </a:prstGeom>
        </p:spPr>
      </p:pic>
    </p:spTree>
    <p:extLst>
      <p:ext uri="{BB962C8B-B14F-4D97-AF65-F5344CB8AC3E}">
        <p14:creationId xmlns:p14="http://schemas.microsoft.com/office/powerpoint/2010/main" val="99152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4F56-AC08-479B-A324-F7CAB094AE27}"/>
              </a:ext>
            </a:extLst>
          </p:cNvPr>
          <p:cNvSpPr>
            <a:spLocks noGrp="1"/>
          </p:cNvSpPr>
          <p:nvPr>
            <p:ph type="title"/>
          </p:nvPr>
        </p:nvSpPr>
        <p:spPr/>
        <p:txBody>
          <a:bodyPr/>
          <a:lstStyle/>
          <a:p>
            <a:r>
              <a:rPr lang="en-US" dirty="0"/>
              <a:t>Research - Background</a:t>
            </a:r>
          </a:p>
        </p:txBody>
      </p:sp>
      <p:sp>
        <p:nvSpPr>
          <p:cNvPr id="3" name="Content Placeholder 2">
            <a:extLst>
              <a:ext uri="{FF2B5EF4-FFF2-40B4-BE49-F238E27FC236}">
                <a16:creationId xmlns:a16="http://schemas.microsoft.com/office/drawing/2014/main" id="{47BDDC36-B7F6-4ACA-B58A-4DE8FBFED1BE}"/>
              </a:ext>
            </a:extLst>
          </p:cNvPr>
          <p:cNvSpPr>
            <a:spLocks noGrp="1"/>
          </p:cNvSpPr>
          <p:nvPr>
            <p:ph idx="1"/>
          </p:nvPr>
        </p:nvSpPr>
        <p:spPr>
          <a:xfrm>
            <a:off x="1261872" y="1828800"/>
            <a:ext cx="4834128" cy="4351337"/>
          </a:xfrm>
        </p:spPr>
        <p:txBody>
          <a:bodyPr/>
          <a:lstStyle/>
          <a:p>
            <a:r>
              <a:rPr lang="en-US" dirty="0"/>
              <a:t>Focused on Western larch growth</a:t>
            </a:r>
          </a:p>
          <a:p>
            <a:r>
              <a:rPr lang="en-US" dirty="0"/>
              <a:t>W. larch grows across gradient: pure larch - mixed species stands</a:t>
            </a:r>
          </a:p>
          <a:p>
            <a:r>
              <a:rPr lang="en-US" dirty="0"/>
              <a:t>Growth dynamics are impacted by community composition</a:t>
            </a:r>
          </a:p>
          <a:p>
            <a:pPr lvl="1"/>
            <a:r>
              <a:rPr lang="en-US" dirty="0"/>
              <a:t>Few studies in North America</a:t>
            </a:r>
          </a:p>
          <a:p>
            <a:pPr lvl="2"/>
            <a:r>
              <a:rPr lang="en-US" dirty="0"/>
              <a:t>See Maguire &amp; Mainwaring (2021) </a:t>
            </a:r>
          </a:p>
          <a:p>
            <a:pPr lvl="1"/>
            <a:r>
              <a:rPr lang="en-US" dirty="0"/>
              <a:t>Models don’t address spp.-mixing</a:t>
            </a:r>
          </a:p>
          <a:p>
            <a:r>
              <a:rPr lang="en-US" dirty="0"/>
              <a:t>Research Question:</a:t>
            </a:r>
          </a:p>
          <a:p>
            <a:pPr lvl="1"/>
            <a:r>
              <a:rPr lang="en-US" dirty="0"/>
              <a:t>How does stand species-composition impact basal area increment (BAI) of western larch?</a:t>
            </a:r>
          </a:p>
        </p:txBody>
      </p:sp>
      <p:pic>
        <p:nvPicPr>
          <p:cNvPr id="7" name="Picture 6" descr="A group of trees&#10;&#10;Description automatically generated with medium confidence">
            <a:extLst>
              <a:ext uri="{FF2B5EF4-FFF2-40B4-BE49-F238E27FC236}">
                <a16:creationId xmlns:a16="http://schemas.microsoft.com/office/drawing/2014/main" id="{305177C7-86EC-4F71-9A01-D6BF8564B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729" y="1907388"/>
            <a:ext cx="3789783" cy="4194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256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53F4E5A-C9EE-4859-B46B-F018F7D7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9050D-0672-43CB-A4EF-F6C92D577516}"/>
              </a:ext>
            </a:extLst>
          </p:cNvPr>
          <p:cNvSpPr>
            <a:spLocks noGrp="1"/>
          </p:cNvSpPr>
          <p:nvPr>
            <p:ph type="title"/>
          </p:nvPr>
        </p:nvSpPr>
        <p:spPr>
          <a:xfrm>
            <a:off x="643468" y="4564674"/>
            <a:ext cx="4010820" cy="1615461"/>
          </a:xfrm>
        </p:spPr>
        <p:txBody>
          <a:bodyPr anchor="ctr">
            <a:normAutofit/>
          </a:bodyPr>
          <a:lstStyle/>
          <a:p>
            <a:r>
              <a:rPr lang="en-US" sz="3200" dirty="0"/>
              <a:t>Species-mixing</a:t>
            </a:r>
          </a:p>
        </p:txBody>
      </p:sp>
      <p:pic>
        <p:nvPicPr>
          <p:cNvPr id="7" name="Picture 6">
            <a:extLst>
              <a:ext uri="{FF2B5EF4-FFF2-40B4-BE49-F238E27FC236}">
                <a16:creationId xmlns:a16="http://schemas.microsoft.com/office/drawing/2014/main" id="{C8E7CF21-A107-463C-BEBC-C521D483388C}"/>
              </a:ext>
            </a:extLst>
          </p:cNvPr>
          <p:cNvPicPr>
            <a:picLocks noChangeAspect="1"/>
          </p:cNvPicPr>
          <p:nvPr/>
        </p:nvPicPr>
        <p:blipFill>
          <a:blip r:embed="rId3"/>
          <a:stretch>
            <a:fillRect/>
          </a:stretch>
        </p:blipFill>
        <p:spPr>
          <a:xfrm>
            <a:off x="5288640" y="1561076"/>
            <a:ext cx="5351619" cy="1752654"/>
          </a:xfrm>
          <a:prstGeom prst="rect">
            <a:avLst/>
          </a:prstGeom>
        </p:spPr>
      </p:pic>
      <p:cxnSp>
        <p:nvCxnSpPr>
          <p:cNvPr id="16" name="Straight Connector 15">
            <a:extLst>
              <a:ext uri="{FF2B5EF4-FFF2-40B4-BE49-F238E27FC236}">
                <a16:creationId xmlns:a16="http://schemas.microsoft.com/office/drawing/2014/main" id="{041A955B-D579-48FD-A51C-51B0C0B69F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3000" y="4813604"/>
            <a:ext cx="0" cy="1117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9AA3595C-A439-02AC-DF32-12A97423224A}"/>
              </a:ext>
            </a:extLst>
          </p:cNvPr>
          <p:cNvSpPr>
            <a:spLocks noGrp="1"/>
          </p:cNvSpPr>
          <p:nvPr>
            <p:ph idx="1"/>
          </p:nvPr>
        </p:nvSpPr>
        <p:spPr>
          <a:xfrm>
            <a:off x="5288641" y="4564673"/>
            <a:ext cx="5356176" cy="1615463"/>
          </a:xfrm>
        </p:spPr>
        <p:txBody>
          <a:bodyPr anchor="ctr">
            <a:normAutofit/>
          </a:bodyPr>
          <a:lstStyle/>
          <a:p>
            <a:r>
              <a:rPr lang="en-US" sz="1600" dirty="0"/>
              <a:t>Species-mixing impacts vary</a:t>
            </a:r>
          </a:p>
          <a:p>
            <a:r>
              <a:rPr lang="en-US" sz="1600" dirty="0"/>
              <a:t>Hypothesis: inter-specific attribute complementarity</a:t>
            </a:r>
          </a:p>
        </p:txBody>
      </p:sp>
      <p:pic>
        <p:nvPicPr>
          <p:cNvPr id="8" name="Picture 7">
            <a:extLst>
              <a:ext uri="{FF2B5EF4-FFF2-40B4-BE49-F238E27FC236}">
                <a16:creationId xmlns:a16="http://schemas.microsoft.com/office/drawing/2014/main" id="{15C41938-DAF9-4016-B4DD-C686DE05CB3E}"/>
              </a:ext>
            </a:extLst>
          </p:cNvPr>
          <p:cNvPicPr>
            <a:picLocks noChangeAspect="1"/>
          </p:cNvPicPr>
          <p:nvPr/>
        </p:nvPicPr>
        <p:blipFill>
          <a:blip r:embed="rId4"/>
          <a:stretch>
            <a:fillRect/>
          </a:stretch>
        </p:blipFill>
        <p:spPr>
          <a:xfrm>
            <a:off x="899160" y="677865"/>
            <a:ext cx="3735953" cy="3552593"/>
          </a:xfrm>
          <a:prstGeom prst="rect">
            <a:avLst/>
          </a:prstGeom>
        </p:spPr>
      </p:pic>
      <p:sp>
        <p:nvSpPr>
          <p:cNvPr id="9" name="TextBox 8">
            <a:extLst>
              <a:ext uri="{FF2B5EF4-FFF2-40B4-BE49-F238E27FC236}">
                <a16:creationId xmlns:a16="http://schemas.microsoft.com/office/drawing/2014/main" id="{BED5209A-0CCB-4486-BB90-155DB068087D}"/>
              </a:ext>
            </a:extLst>
          </p:cNvPr>
          <p:cNvSpPr txBox="1"/>
          <p:nvPr/>
        </p:nvSpPr>
        <p:spPr>
          <a:xfrm>
            <a:off x="899159" y="4166734"/>
            <a:ext cx="3735953" cy="461665"/>
          </a:xfrm>
          <a:prstGeom prst="rect">
            <a:avLst/>
          </a:prstGeom>
          <a:noFill/>
        </p:spPr>
        <p:txBody>
          <a:bodyPr wrap="square" rtlCol="0">
            <a:spAutoFit/>
          </a:bodyPr>
          <a:lstStyle/>
          <a:p>
            <a:r>
              <a:rPr lang="en-US" sz="1200" dirty="0"/>
              <a:t>Figure 2 , panel 4 - Mina et al. (2018), </a:t>
            </a:r>
            <a:r>
              <a:rPr lang="en-US" sz="1200" i="1" dirty="0"/>
              <a:t>Journal of Ecology</a:t>
            </a:r>
          </a:p>
        </p:txBody>
      </p:sp>
      <p:pic>
        <p:nvPicPr>
          <p:cNvPr id="12" name="Picture 11">
            <a:extLst>
              <a:ext uri="{FF2B5EF4-FFF2-40B4-BE49-F238E27FC236}">
                <a16:creationId xmlns:a16="http://schemas.microsoft.com/office/drawing/2014/main" id="{A1120260-6319-4BDE-9A19-6ADF8325D1B5}"/>
              </a:ext>
            </a:extLst>
          </p:cNvPr>
          <p:cNvPicPr>
            <a:picLocks noChangeAspect="1"/>
          </p:cNvPicPr>
          <p:nvPr/>
        </p:nvPicPr>
        <p:blipFill>
          <a:blip r:embed="rId5"/>
          <a:stretch>
            <a:fillRect/>
          </a:stretch>
        </p:blipFill>
        <p:spPr>
          <a:xfrm>
            <a:off x="459835" y="1856127"/>
            <a:ext cx="447675" cy="1314450"/>
          </a:xfrm>
          <a:prstGeom prst="rect">
            <a:avLst/>
          </a:prstGeom>
        </p:spPr>
      </p:pic>
      <p:sp>
        <p:nvSpPr>
          <p:cNvPr id="15" name="TextBox 14">
            <a:extLst>
              <a:ext uri="{FF2B5EF4-FFF2-40B4-BE49-F238E27FC236}">
                <a16:creationId xmlns:a16="http://schemas.microsoft.com/office/drawing/2014/main" id="{5FE5BC5E-A6FE-4AA9-84E6-6CBD712583C4}"/>
              </a:ext>
            </a:extLst>
          </p:cNvPr>
          <p:cNvSpPr txBox="1"/>
          <p:nvPr/>
        </p:nvSpPr>
        <p:spPr>
          <a:xfrm>
            <a:off x="6096472" y="3477536"/>
            <a:ext cx="3735953" cy="461665"/>
          </a:xfrm>
          <a:prstGeom prst="rect">
            <a:avLst/>
          </a:prstGeom>
          <a:noFill/>
        </p:spPr>
        <p:txBody>
          <a:bodyPr wrap="square" rtlCol="0">
            <a:spAutoFit/>
          </a:bodyPr>
          <a:lstStyle/>
          <a:p>
            <a:r>
              <a:rPr lang="en-US" sz="1200" dirty="0"/>
              <a:t>Figure 9 – </a:t>
            </a:r>
            <a:r>
              <a:rPr lang="en-US" sz="1200" dirty="0" err="1"/>
              <a:t>Pretzsch</a:t>
            </a:r>
            <a:r>
              <a:rPr lang="en-US" sz="1200" dirty="0"/>
              <a:t> et al. (2015), </a:t>
            </a:r>
            <a:r>
              <a:rPr lang="en-US" sz="1200" i="1" dirty="0"/>
              <a:t>European Journal of Forest Research</a:t>
            </a:r>
          </a:p>
        </p:txBody>
      </p:sp>
    </p:spTree>
    <p:extLst>
      <p:ext uri="{BB962C8B-B14F-4D97-AF65-F5344CB8AC3E}">
        <p14:creationId xmlns:p14="http://schemas.microsoft.com/office/powerpoint/2010/main" val="2417289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240920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B6CF-7903-471B-93E2-198A2B5BCA22}"/>
              </a:ext>
            </a:extLst>
          </p:cNvPr>
          <p:cNvSpPr>
            <a:spLocks noGrp="1"/>
          </p:cNvSpPr>
          <p:nvPr>
            <p:ph type="title"/>
          </p:nvPr>
        </p:nvSpPr>
        <p:spPr/>
        <p:txBody>
          <a:bodyPr/>
          <a:lstStyle/>
          <a:p>
            <a:r>
              <a:rPr lang="en-US" dirty="0"/>
              <a:t>Base model selection</a:t>
            </a:r>
          </a:p>
        </p:txBody>
      </p:sp>
      <p:pic>
        <p:nvPicPr>
          <p:cNvPr id="9" name="Picture 8">
            <a:extLst>
              <a:ext uri="{FF2B5EF4-FFF2-40B4-BE49-F238E27FC236}">
                <a16:creationId xmlns:a16="http://schemas.microsoft.com/office/drawing/2014/main" id="{6D56355A-1DDF-4C68-8AEE-B692DEAF0466}"/>
              </a:ext>
            </a:extLst>
          </p:cNvPr>
          <p:cNvPicPr>
            <a:picLocks noChangeAspect="1"/>
          </p:cNvPicPr>
          <p:nvPr/>
        </p:nvPicPr>
        <p:blipFill rotWithShape="1">
          <a:blip r:embed="rId3"/>
          <a:srcRect l="6142" t="27486" r="80596" b="27214"/>
          <a:stretch/>
        </p:blipFill>
        <p:spPr>
          <a:xfrm>
            <a:off x="2402849" y="3958543"/>
            <a:ext cx="884361" cy="186416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20AAD98-2969-4305-863B-A02DCB71C05F}"/>
                  </a:ext>
                </a:extLst>
              </p:cNvPr>
              <p:cNvSpPr txBox="1"/>
              <p:nvPr/>
            </p:nvSpPr>
            <p:spPr>
              <a:xfrm>
                <a:off x="1249680" y="2530125"/>
                <a:ext cx="9692640" cy="369332"/>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𝑏𝑎𝑖</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smtClean="0">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𝑓</m:t>
                          </m:r>
                        </m:e>
                        <m:sub>
                          <m:r>
                            <a:rPr lang="en-US" sz="2400" i="1">
                              <a:solidFill>
                                <a:schemeClr val="bg2"/>
                              </a:solidFill>
                              <a:latin typeface="Cambria Math" panose="02040503050406030204" pitchFamily="18" charset="0"/>
                            </a:rPr>
                            <m:t>2</m:t>
                          </m:r>
                        </m:sub>
                      </m:sSub>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𝑆𝑖𝑡𝑒</m:t>
                          </m:r>
                        </m:e>
                      </m:d>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𝑓</m:t>
                          </m:r>
                        </m:e>
                        <m:sub>
                          <m:r>
                            <a:rPr lang="en-US" sz="2400" i="1">
                              <a:solidFill>
                                <a:schemeClr val="bg2"/>
                              </a:solidFill>
                              <a:latin typeface="Cambria Math" panose="02040503050406030204" pitchFamily="18" charset="0"/>
                            </a:rPr>
                            <m:t>3</m:t>
                          </m:r>
                        </m:sub>
                      </m:sSub>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𝐶𝑜𝑚𝑝𝑒𝑡𝑖𝑡𝑖𝑜𝑛</m:t>
                          </m:r>
                        </m:e>
                      </m:d>
                      <m:r>
                        <a:rPr lang="en-US" sz="2400" i="1">
                          <a:solidFill>
                            <a:schemeClr val="bg2"/>
                          </a:solidFill>
                          <a:latin typeface="Cambria Math" panose="02040503050406030204" pitchFamily="18" charset="0"/>
                        </a:rPr>
                        <m:t>+</m:t>
                      </m:r>
                      <m:sSub>
                        <m:sSubPr>
                          <m:ctrlPr>
                            <a:rPr lang="en-US" sz="2400" i="1">
                              <a:solidFill>
                                <a:schemeClr val="bg2"/>
                              </a:solidFill>
                              <a:latin typeface="Cambria Math" panose="02040503050406030204" pitchFamily="18" charset="0"/>
                            </a:rPr>
                          </m:ctrlPr>
                        </m:sSubPr>
                        <m:e>
                          <m:r>
                            <a:rPr lang="en-US" sz="2400" i="1">
                              <a:solidFill>
                                <a:schemeClr val="bg2"/>
                              </a:solidFill>
                              <a:latin typeface="Cambria Math" panose="02040503050406030204" pitchFamily="18" charset="0"/>
                            </a:rPr>
                            <m:t>𝑓</m:t>
                          </m:r>
                        </m:e>
                        <m:sub>
                          <m:r>
                            <a:rPr lang="en-US" sz="2400" i="1">
                              <a:solidFill>
                                <a:schemeClr val="bg2"/>
                              </a:solidFill>
                              <a:latin typeface="Cambria Math" panose="02040503050406030204" pitchFamily="18" charset="0"/>
                            </a:rPr>
                            <m:t>4</m:t>
                          </m:r>
                        </m:sub>
                      </m:sSub>
                      <m:d>
                        <m:dPr>
                          <m:ctrlPr>
                            <a:rPr lang="en-US" sz="2400" i="1">
                              <a:solidFill>
                                <a:schemeClr val="bg2"/>
                              </a:solidFill>
                              <a:latin typeface="Cambria Math" panose="02040503050406030204" pitchFamily="18" charset="0"/>
                            </a:rPr>
                          </m:ctrlPr>
                        </m:dPr>
                        <m:e>
                          <m:r>
                            <a:rPr lang="en-US" sz="2400" i="1">
                              <a:solidFill>
                                <a:schemeClr val="bg2"/>
                              </a:solidFill>
                              <a:latin typeface="Cambria Math" panose="02040503050406030204" pitchFamily="18" charset="0"/>
                            </a:rPr>
                            <m:t>𝑆𝑝𝑒𝑐𝑖𝑒𝑠𝑀𝑖𝑥𝑖𝑛𝑔</m:t>
                          </m:r>
                        </m:e>
                      </m:d>
                    </m:oMath>
                  </m:oMathPara>
                </a14:m>
                <a:endParaRPr lang="en-US" sz="2400" dirty="0"/>
              </a:p>
            </p:txBody>
          </p:sp>
        </mc:Choice>
        <mc:Fallback xmlns="">
          <p:sp>
            <p:nvSpPr>
              <p:cNvPr id="10" name="TextBox 9">
                <a:extLst>
                  <a:ext uri="{FF2B5EF4-FFF2-40B4-BE49-F238E27FC236}">
                    <a16:creationId xmlns:a16="http://schemas.microsoft.com/office/drawing/2014/main" id="{220AAD98-2969-4305-863B-A02DCB71C05F}"/>
                  </a:ext>
                </a:extLst>
              </p:cNvPr>
              <p:cNvSpPr txBox="1">
                <a:spLocks noRot="1" noChangeAspect="1" noMove="1" noResize="1" noEditPoints="1" noAdjustHandles="1" noChangeArrowheads="1" noChangeShapeType="1" noTextEdit="1"/>
              </p:cNvSpPr>
              <p:nvPr/>
            </p:nvSpPr>
            <p:spPr>
              <a:xfrm>
                <a:off x="1249680" y="2530125"/>
                <a:ext cx="9692640" cy="369332"/>
              </a:xfrm>
              <a:prstGeom prst="rect">
                <a:avLst/>
              </a:prstGeom>
              <a:blipFill>
                <a:blip r:embed="rId4"/>
                <a:stretch>
                  <a:fillRect b="-37705"/>
                </a:stretch>
              </a:blipFill>
            </p:spPr>
            <p:txBody>
              <a:bodyPr/>
              <a:lstStyle/>
              <a:p>
                <a:r>
                  <a:rPr lang="en-US">
                    <a:noFill/>
                  </a:rPr>
                  <a:t> </a:t>
                </a:r>
              </a:p>
            </p:txBody>
          </p:sp>
        </mc:Fallback>
      </mc:AlternateContent>
    </p:spTree>
    <p:extLst>
      <p:ext uri="{BB962C8B-B14F-4D97-AF65-F5344CB8AC3E}">
        <p14:creationId xmlns:p14="http://schemas.microsoft.com/office/powerpoint/2010/main" val="174253665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2819</Words>
  <Application>Microsoft Office PowerPoint</Application>
  <PresentationFormat>Widescreen</PresentationFormat>
  <Paragraphs>186</Paragraphs>
  <Slides>16</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Cambria Math</vt:lpstr>
      <vt:lpstr>Century Schoolbook</vt:lpstr>
      <vt:lpstr>Wingdings 2</vt:lpstr>
      <vt:lpstr>View</vt:lpstr>
      <vt:lpstr>View</vt:lpstr>
      <vt:lpstr>Permanent Growth Plot (PGP) Data</vt:lpstr>
      <vt:lpstr>Data Collection Summer 2021</vt:lpstr>
      <vt:lpstr>Data Collected</vt:lpstr>
      <vt:lpstr>Data Collected</vt:lpstr>
      <vt:lpstr>Data Collected</vt:lpstr>
      <vt:lpstr>Research - Background</vt:lpstr>
      <vt:lpstr>Species-mixing</vt:lpstr>
      <vt:lpstr>Methods: BAI GAM</vt:lpstr>
      <vt:lpstr>Base model selection</vt:lpstr>
      <vt:lpstr>Base model selection</vt:lpstr>
      <vt:lpstr>Base model selection</vt:lpstr>
      <vt:lpstr>Quantifying species composition</vt:lpstr>
      <vt:lpstr>The model</vt:lpstr>
      <vt:lpstr>Results</vt:lpstr>
      <vt:lpstr>Results</vt:lpstr>
      <vt:lpstr>Moving forward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Permanent Growth Plot (PGP) Data</dc:title>
  <dc:creator>Christian Mercado</dc:creator>
  <cp:lastModifiedBy>Christian Mercado</cp:lastModifiedBy>
  <cp:revision>9</cp:revision>
  <dcterms:created xsi:type="dcterms:W3CDTF">2022-04-11T16:06:40Z</dcterms:created>
  <dcterms:modified xsi:type="dcterms:W3CDTF">2022-04-14T17:32:16Z</dcterms:modified>
</cp:coreProperties>
</file>